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60" r:id="rId5"/>
    <p:sldId id="287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3" r:id="rId20"/>
    <p:sldId id="304" r:id="rId21"/>
    <p:sldId id="327" r:id="rId22"/>
    <p:sldId id="328" r:id="rId23"/>
    <p:sldId id="329" r:id="rId24"/>
    <p:sldId id="308" r:id="rId25"/>
    <p:sldId id="309" r:id="rId26"/>
    <p:sldId id="310" r:id="rId27"/>
    <p:sldId id="311" r:id="rId28"/>
    <p:sldId id="302" r:id="rId2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" initials="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C91"/>
    <a:srgbClr val="F7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8"/>
    <p:restoredTop sz="94727"/>
  </p:normalViewPr>
  <p:slideViewPr>
    <p:cSldViewPr snapToGrid="0" snapToObjects="1" showGuides="1">
      <p:cViewPr varScale="1">
        <p:scale>
          <a:sx n="135" d="100"/>
          <a:sy n="135" d="100"/>
        </p:scale>
        <p:origin x="176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4" d="100"/>
          <a:sy n="134" d="100"/>
        </p:scale>
        <p:origin x="28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 Norm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B189-4AB1-394C-80AC-097953DFAECC}" type="datetimeFigureOut">
              <a:rPr lang="fr-FR" smtClean="0">
                <a:latin typeface="Arial Normal" charset="0"/>
              </a:rPr>
              <a:t>05/03/2019</a:t>
            </a:fld>
            <a:endParaRPr lang="fr-FR" dirty="0">
              <a:latin typeface="Arial Norm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 Norm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6373B-0AD5-3B4F-AF74-DE3AB7F19195}" type="slidenum">
              <a:rPr lang="fr-FR" smtClean="0">
                <a:latin typeface="Arial Normal" charset="0"/>
              </a:rPr>
              <a:t>‹N°›</a:t>
            </a:fld>
            <a:endParaRPr lang="fr-FR" dirty="0">
              <a:latin typeface="Arial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6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Normal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Normal" charset="0"/>
              </a:defRPr>
            </a:lvl1pPr>
          </a:lstStyle>
          <a:p>
            <a:fld id="{DA4A2E4C-7EB5-3949-B196-AEC43D8CEE29}" type="datetimeFigureOut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Normal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Normal" charset="0"/>
              </a:defRPr>
            </a:lvl1pPr>
          </a:lstStyle>
          <a:p>
            <a:fld id="{8EBC7A3C-AACC-1440-8D14-6E4ED7DBA8B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8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7A3C-AACC-1440-8D14-6E4ED7DBA8B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30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7A3C-AACC-1440-8D14-6E4ED7DBA8BC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34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t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95289" y="195262"/>
            <a:ext cx="8353425" cy="2376488"/>
          </a:xfrm>
          <a:prstGeom prst="rect">
            <a:avLst/>
          </a:prstGeom>
          <a:solidFill>
            <a:srgbClr val="DA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8" y="1948109"/>
            <a:ext cx="4264639" cy="7129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407194" y="2001795"/>
            <a:ext cx="8341520" cy="562297"/>
          </a:xfrm>
          <a:prstGeom prst="rect">
            <a:avLst/>
          </a:prstGeom>
          <a:noFill/>
        </p:spPr>
        <p:txBody>
          <a:bodyPr lIns="360000"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783909" y="2750270"/>
            <a:ext cx="7964804" cy="32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chemeClr val="accent1"/>
              </a:buClr>
              <a:buFont typeface="Wingdings" charset="2"/>
              <a:buNone/>
              <a:defRPr sz="2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2" name="Espace réservé du pied de page 9"/>
          <p:cNvSpPr>
            <a:spLocks noGrp="1"/>
          </p:cNvSpPr>
          <p:nvPr>
            <p:ph type="ftr" sz="quarter" idx="10"/>
          </p:nvPr>
        </p:nvSpPr>
        <p:spPr>
          <a:xfrm>
            <a:off x="395290" y="232212"/>
            <a:ext cx="3376039" cy="184666"/>
          </a:xfrm>
          <a:prstGeom prst="rect">
            <a:avLst/>
          </a:prstGeom>
        </p:spPr>
        <p:txBody>
          <a:bodyPr wrap="none" lIns="108000" tIns="0" rIns="0" bIns="0" anchor="ctr" anchorCtr="0">
            <a:spAutoFit/>
          </a:bodyPr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L’Inspection et L’Expertise en revêtement anticorrosion par peinture</a:t>
            </a:r>
            <a:endParaRPr lang="fr-FR" dirty="0"/>
          </a:p>
        </p:txBody>
      </p:sp>
      <p:sp>
        <p:nvSpPr>
          <p:cNvPr id="13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395291" y="443353"/>
            <a:ext cx="1440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4"/>
          <a:stretch/>
        </p:blipFill>
        <p:spPr>
          <a:xfrm>
            <a:off x="5727525" y="181171"/>
            <a:ext cx="3021189" cy="782288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B8598F9-CD4F-7643-B31E-72EA2B0FDE2D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76608119-26AA-1644-B1AA-03030D554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11AEF2-99D8-F14B-ADD2-54BDE38C832C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151430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5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95289" y="62910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F7A6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95289" y="1155599"/>
            <a:ext cx="8353425" cy="34697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52000" indent="-158400">
              <a:lnSpc>
                <a:spcPct val="100000"/>
              </a:lnSpc>
              <a:buClr>
                <a:srgbClr val="F7A600"/>
              </a:buClr>
              <a:buFont typeface="Wingdings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 marL="450000" indent="-162000">
              <a:defRPr sz="1400">
                <a:solidFill>
                  <a:schemeClr val="accent5">
                    <a:lumMod val="50000"/>
                  </a:schemeClr>
                </a:solidFill>
              </a:defRPr>
            </a:lvl3pPr>
            <a:lvl4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pied de page 6">
            <a:extLst>
              <a:ext uri="{FF2B5EF4-FFF2-40B4-BE49-F238E27FC236}">
                <a16:creationId xmlns:a16="http://schemas.microsoft.com/office/drawing/2014/main" id="{2E68A0A5-E230-0D44-AF3C-BEA1B8BA93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8C8FC45-BE1C-CA42-8451-DE8A757FD170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5A32BC20-078F-AB4B-A418-2A20DB31EF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89E68A8-7BB8-E24F-B011-9174FF98024C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5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95289" y="62910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F7A6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pied de page 6">
            <a:extLst>
              <a:ext uri="{FF2B5EF4-FFF2-40B4-BE49-F238E27FC236}">
                <a16:creationId xmlns:a16="http://schemas.microsoft.com/office/drawing/2014/main" id="{2E68A0A5-E230-0D44-AF3C-BEA1B8BA93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F70BC8A-DE67-494F-AE97-2E8373604806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0B554836-5BAB-EC48-95CA-C071E9829D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6819E7-0FBC-9444-B8CC-92FB22FF1761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233697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4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95289" y="62910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F7A6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95289" y="1155599"/>
            <a:ext cx="4176712" cy="3416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52000" indent="-158400">
              <a:lnSpc>
                <a:spcPct val="100000"/>
              </a:lnSpc>
              <a:buClr>
                <a:srgbClr val="F7A600"/>
              </a:buClr>
              <a:buFont typeface="Wingdings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 marL="450000" indent="-162000">
              <a:defRPr sz="1400">
                <a:solidFill>
                  <a:schemeClr val="accent5">
                    <a:lumMod val="50000"/>
                  </a:schemeClr>
                </a:solidFill>
              </a:defRPr>
            </a:lvl3pPr>
            <a:lvl4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  18"/>
          <p:cNvSpPr>
            <a:spLocks noGrp="1"/>
          </p:cNvSpPr>
          <p:nvPr>
            <p:ph type="pic" sz="quarter" idx="14"/>
          </p:nvPr>
        </p:nvSpPr>
        <p:spPr>
          <a:xfrm>
            <a:off x="4706938" y="1155599"/>
            <a:ext cx="4041775" cy="3416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pied de page 6">
            <a:extLst>
              <a:ext uri="{FF2B5EF4-FFF2-40B4-BE49-F238E27FC236}">
                <a16:creationId xmlns:a16="http://schemas.microsoft.com/office/drawing/2014/main" id="{CA8E5134-E972-3A4C-B06D-5DEF903F10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4835DDA-A52E-DF48-98A6-7350AEBBE916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F95C96E6-464D-3B46-8240-5FCEB1963A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8B765A1-4B9C-7640-864D-5C2C7AA65AE0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155600"/>
            <a:ext cx="4000500" cy="34788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252000" indent="-162000">
              <a:buClr>
                <a:srgbClr val="F7A600"/>
              </a:buClr>
              <a:buFont typeface="Wingdings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 marL="450000" indent="-162000"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5" name="Espace réservé du numéro de diapositive 10"/>
          <p:cNvSpPr txBox="1">
            <a:spLocks/>
          </p:cNvSpPr>
          <p:nvPr userDrawn="1"/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CBFC49-90C2-8547-B04D-062772985756}" type="slidenum">
              <a:rPr lang="fr-FR" sz="1050" b="0" smtClean="0"/>
              <a:pPr/>
              <a:t>‹N°›</a:t>
            </a:fld>
            <a:endParaRPr lang="fr-FR" sz="1050" b="0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95289" y="62910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F7A6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/>
          <p:cNvSpPr>
            <a:spLocks noGrp="1"/>
          </p:cNvSpPr>
          <p:nvPr>
            <p:ph sz="half" idx="13"/>
          </p:nvPr>
        </p:nvSpPr>
        <p:spPr>
          <a:xfrm>
            <a:off x="4745091" y="1155600"/>
            <a:ext cx="4000500" cy="34788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252000" indent="-1620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 marL="450000" indent="-162000"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4" name="Espace réservé du pied de page 6">
            <a:extLst>
              <a:ext uri="{FF2B5EF4-FFF2-40B4-BE49-F238E27FC236}">
                <a16:creationId xmlns:a16="http://schemas.microsoft.com/office/drawing/2014/main" id="{1F1E38D6-A14B-C348-A44B-05F6809C8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776C74A-1692-AD47-A4A9-5849B90FBE3E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C3960B5F-539C-2F4B-98FD-0978F61AA3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A97AD7F-1343-8547-9BA0-E9B17DA7C6C3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51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te chapit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  14"/>
          <p:cNvSpPr>
            <a:spLocks noGrp="1"/>
          </p:cNvSpPr>
          <p:nvPr>
            <p:ph type="pic" sz="quarter" idx="12"/>
          </p:nvPr>
        </p:nvSpPr>
        <p:spPr>
          <a:xfrm>
            <a:off x="395289" y="205738"/>
            <a:ext cx="8353424" cy="23660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0"/>
          </p:nvPr>
        </p:nvSpPr>
        <p:spPr>
          <a:xfrm>
            <a:off x="395290" y="232212"/>
            <a:ext cx="3376039" cy="184666"/>
          </a:xfrm>
          <a:prstGeom prst="rect">
            <a:avLst/>
          </a:prstGeom>
        </p:spPr>
        <p:txBody>
          <a:bodyPr wrap="none" lIns="108000" tIns="0" rIns="0" bIns="0" anchor="ctr" anchorCtr="0">
            <a:spAutoFit/>
          </a:bodyPr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L’Inspection et L’Expertise en revêtement anticorrosion par peinture</a:t>
            </a:r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395291" y="443353"/>
            <a:ext cx="1440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395288" y="2001441"/>
            <a:ext cx="8353425" cy="564789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9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783909" y="2750270"/>
            <a:ext cx="7964804" cy="32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chemeClr val="accent1"/>
              </a:buClr>
              <a:buFont typeface="Wingdings" charset="2"/>
              <a:buNone/>
              <a:defRPr sz="2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FE26BAF-1017-F94E-A88B-F475FB3DEE83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166E13BD-E337-ED45-9075-EC1D9EB16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5660629-BBFC-6646-B5AB-BC97F8E80CEB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97180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ECB5BCA-C51C-DE45-80E2-68B0D85F9666}"/>
              </a:ext>
            </a:extLst>
          </p:cNvPr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6E19482-E014-634B-87F7-9F9024B6173D}"/>
              </a:ext>
            </a:extLst>
          </p:cNvPr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81E996A5-C6B0-494D-BA9D-3C4FE17A5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6" name="Espace réservé du numéro de diapositive 10">
            <a:extLst>
              <a:ext uri="{FF2B5EF4-FFF2-40B4-BE49-F238E27FC236}">
                <a16:creationId xmlns:a16="http://schemas.microsoft.com/office/drawing/2014/main" id="{25AFAD67-31BA-A34C-874B-11461E63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73D89A1-B37F-0B47-AF58-7ADDD891DCB8}"/>
              </a:ext>
            </a:extLst>
          </p:cNvPr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C3CC4A32-E4A7-B146-AE2A-28B7A4F6E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8" y="207487"/>
            <a:ext cx="4507644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9691DFB-94AB-7B4E-9309-0382BAC40696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5EF21B-81EF-1442-BAAE-44C70F759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3F22E2B-8903-7344-B2C0-100CA59F1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1" y="-2775"/>
            <a:ext cx="2354769" cy="7676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1C46A6-C237-A346-9012-62BAF4CE6B49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  <p:sp>
        <p:nvSpPr>
          <p:cNvPr id="14" name="Espace réservé pour une image  17">
            <a:extLst>
              <a:ext uri="{FF2B5EF4-FFF2-40B4-BE49-F238E27FC236}">
                <a16:creationId xmlns:a16="http://schemas.microsoft.com/office/drawing/2014/main" id="{A8148353-3466-794B-B338-881C5F86E2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000" y="1155600"/>
            <a:ext cx="8352000" cy="35172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A7A233B-13E8-3D43-B346-B86DBA2E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9" y="58785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9767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" y="518400"/>
            <a:ext cx="3598699" cy="483867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289" y="518400"/>
            <a:ext cx="8232775" cy="395501"/>
          </a:xfrm>
          <a:prstGeom prst="rect">
            <a:avLst/>
          </a:prstGeom>
          <a:gradFill flip="none" rotWithShape="1">
            <a:gsLst>
              <a:gs pos="55000">
                <a:schemeClr val="accent1"/>
              </a:gs>
              <a:gs pos="0">
                <a:srgbClr val="DA007E"/>
              </a:gs>
              <a:gs pos="100000">
                <a:srgbClr val="DA007E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</p:spPr>
        <p:txBody>
          <a:bodyPr lIns="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504396" y="1223099"/>
            <a:ext cx="8216231" cy="2878200"/>
          </a:xfrm>
          <a:prstGeom prst="rect">
            <a:avLst/>
          </a:prstGeom>
        </p:spPr>
        <p:txBody>
          <a:bodyPr lIns="0" tIns="0" rIns="0" bIns="0"/>
          <a:lstStyle>
            <a:lvl1pPr marL="0" indent="-270000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504000" indent="-180000">
              <a:buClr>
                <a:schemeClr val="accent5">
                  <a:lumMod val="50000"/>
                </a:schemeClr>
              </a:buClr>
              <a:buFont typeface="Wingdings" charset="2"/>
              <a:buChar char="§"/>
              <a:defRPr b="1">
                <a:solidFill>
                  <a:schemeClr val="accent1"/>
                </a:solidFill>
              </a:defRPr>
            </a:lvl2pPr>
            <a:lvl3pPr marL="131400" indent="0">
              <a:buNone/>
              <a:defRPr sz="1400"/>
            </a:lvl3pPr>
            <a:lvl4pPr marL="131400" indent="0">
              <a:buNone/>
              <a:defRPr sz="1400"/>
            </a:lvl4pPr>
            <a:lvl5pPr marL="1314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5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1082F0-EE18-BA47-BA01-E8A66BF008FE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01C5FE3B-2219-F84C-B9B4-6F2DDFF81D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CE11EF-C086-AF42-BB8C-31EA0FA6DE29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60368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5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95289" y="62910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95289" y="1155600"/>
            <a:ext cx="8353425" cy="34788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52000" indent="-158400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 marL="450000" indent="-162000">
              <a:defRPr sz="1400">
                <a:solidFill>
                  <a:schemeClr val="accent5">
                    <a:lumMod val="50000"/>
                  </a:schemeClr>
                </a:solidFill>
              </a:defRPr>
            </a:lvl3pPr>
            <a:lvl4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pied de page 6">
            <a:extLst>
              <a:ext uri="{FF2B5EF4-FFF2-40B4-BE49-F238E27FC236}">
                <a16:creationId xmlns:a16="http://schemas.microsoft.com/office/drawing/2014/main" id="{FAB63BAF-17DA-A647-8817-F9CF3FDB3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FEF224C-A293-2A42-9AFD-0CC11CEBA822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279ECE26-8411-6D40-86C5-28B6E36A54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2A7B28D-0D35-CE47-8721-B02F4102D1A0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5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95289" y="62910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pied de page 6">
            <a:extLst>
              <a:ext uri="{FF2B5EF4-FFF2-40B4-BE49-F238E27FC236}">
                <a16:creationId xmlns:a16="http://schemas.microsoft.com/office/drawing/2014/main" id="{FAB63BAF-17DA-A647-8817-F9CF3FDB3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AAF092D-0C38-C34F-9887-3E4FCB929436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B100FC3E-7BE1-2B40-B089-242281019A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CE31EF-CD08-7A4F-8DF3-B2DFBD77E2B8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25910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4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95289" y="62910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95289" y="1155599"/>
            <a:ext cx="4176712" cy="3478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52000" indent="-158400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 marL="450000" indent="-162000">
              <a:defRPr sz="1400">
                <a:solidFill>
                  <a:schemeClr val="accent5">
                    <a:lumMod val="50000"/>
                  </a:schemeClr>
                </a:solidFill>
              </a:defRPr>
            </a:lvl3pPr>
            <a:lvl4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  18"/>
          <p:cNvSpPr>
            <a:spLocks noGrp="1"/>
          </p:cNvSpPr>
          <p:nvPr>
            <p:ph type="pic" sz="quarter" idx="14"/>
          </p:nvPr>
        </p:nvSpPr>
        <p:spPr>
          <a:xfrm>
            <a:off x="4706938" y="1155599"/>
            <a:ext cx="4041775" cy="3478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1" name="Espace réservé du pied de page 6">
            <a:extLst>
              <a:ext uri="{FF2B5EF4-FFF2-40B4-BE49-F238E27FC236}">
                <a16:creationId xmlns:a16="http://schemas.microsoft.com/office/drawing/2014/main" id="{8D8F931A-08FD-F94E-8089-31E44FD76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B67924A-1399-C242-9A0E-4BC816A09B16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65A6BE5D-559C-854D-908C-38AF9375CD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490BB1E-D0F7-8C4E-BDD2-10F9B1367342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111738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155600"/>
            <a:ext cx="4000500" cy="34788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252000" indent="-1620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 marL="450000" indent="-162000"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5" name="Espace réservé du numéro de diapositive 10"/>
          <p:cNvSpPr txBox="1">
            <a:spLocks/>
          </p:cNvSpPr>
          <p:nvPr userDrawn="1"/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CBFC49-90C2-8547-B04D-062772985756}" type="slidenum">
              <a:rPr lang="fr-FR" sz="1050" b="0" smtClean="0">
                <a:latin typeface="+mj-lt"/>
              </a:rPr>
              <a:pPr/>
              <a:t>‹N°›</a:t>
            </a:fld>
            <a:endParaRPr lang="fr-FR" sz="1050" b="0" dirty="0">
              <a:latin typeface="+mj-lt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95289" y="629101"/>
            <a:ext cx="8325339" cy="33089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395288" y="961200"/>
            <a:ext cx="238442" cy="0"/>
          </a:xfrm>
          <a:prstGeom prst="line">
            <a:avLst/>
          </a:prstGeom>
          <a:ln w="444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/>
          <p:cNvSpPr>
            <a:spLocks noGrp="1"/>
          </p:cNvSpPr>
          <p:nvPr>
            <p:ph sz="half" idx="13"/>
          </p:nvPr>
        </p:nvSpPr>
        <p:spPr>
          <a:xfrm>
            <a:off x="4745091" y="1155600"/>
            <a:ext cx="4000500" cy="34788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252000" indent="-1620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 marL="450000" indent="-162000"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 marL="540000" indent="-90000">
              <a:buFont typeface=".AppleSystemUIFont" charset="-120"/>
              <a:buChar char="-"/>
              <a:defRPr sz="1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5" name="Espace réservé du pied de page 6">
            <a:extLst>
              <a:ext uri="{FF2B5EF4-FFF2-40B4-BE49-F238E27FC236}">
                <a16:creationId xmlns:a16="http://schemas.microsoft.com/office/drawing/2014/main" id="{B58FB382-F67D-CD44-97E6-CF3B3F889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1A4FBD1-C830-CB45-B97F-315973C8161A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C2947D40-C754-3F41-B24A-3666AD039B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BD7AB3-DDF8-3949-8DD3-F51FAA9EE0C3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53064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5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t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" y="2024917"/>
            <a:ext cx="3338242" cy="7129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5289" y="195262"/>
            <a:ext cx="8353425" cy="2376488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407194" y="2001795"/>
            <a:ext cx="8341520" cy="562297"/>
          </a:xfrm>
          <a:prstGeom prst="rect">
            <a:avLst/>
          </a:prstGeom>
          <a:noFill/>
        </p:spPr>
        <p:txBody>
          <a:bodyPr lIns="360000"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783909" y="2750270"/>
            <a:ext cx="7964804" cy="32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chemeClr val="accent1"/>
              </a:buClr>
              <a:buFont typeface="Wingdings" charset="2"/>
              <a:buNone/>
              <a:defRPr sz="2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2" name="Espace réservé du pied de page 9"/>
          <p:cNvSpPr>
            <a:spLocks noGrp="1"/>
          </p:cNvSpPr>
          <p:nvPr>
            <p:ph type="ftr" sz="quarter" idx="10"/>
          </p:nvPr>
        </p:nvSpPr>
        <p:spPr>
          <a:xfrm>
            <a:off x="395290" y="232212"/>
            <a:ext cx="3376039" cy="184666"/>
          </a:xfrm>
          <a:prstGeom prst="rect">
            <a:avLst/>
          </a:prstGeom>
        </p:spPr>
        <p:txBody>
          <a:bodyPr wrap="none" lIns="108000" tIns="0" rIns="0" bIns="0" anchor="ctr" anchorCtr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 Gras" charset="0"/>
              </a:defRPr>
            </a:lvl1pPr>
          </a:lstStyle>
          <a:p>
            <a:r>
              <a:rPr lang="fr-FR"/>
              <a:t>L’Inspection et L’Expertise en revêtement anticorrosion par peinture</a:t>
            </a:r>
            <a:endParaRPr lang="fr-FR" dirty="0"/>
          </a:p>
        </p:txBody>
      </p:sp>
      <p:sp>
        <p:nvSpPr>
          <p:cNvPr id="13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395291" y="443353"/>
            <a:ext cx="14400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4"/>
          <a:stretch/>
        </p:blipFill>
        <p:spPr>
          <a:xfrm>
            <a:off x="5727525" y="181171"/>
            <a:ext cx="3021189" cy="782288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7B068C6-80B3-0348-B60F-883E74F8CC3E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E7FD6A3B-D1C0-064F-A7DB-C1C9816D31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CF0BD0-F6E5-244D-A5A6-01653F361284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9" y="518401"/>
            <a:ext cx="2694076" cy="510716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289" y="518400"/>
            <a:ext cx="8232775" cy="395501"/>
          </a:xfrm>
          <a:prstGeom prst="rect">
            <a:avLst/>
          </a:prstGeom>
          <a:gradFill flip="none" rotWithShape="1">
            <a:gsLst>
              <a:gs pos="55000">
                <a:srgbClr val="F7A600"/>
              </a:gs>
              <a:gs pos="0">
                <a:srgbClr val="F7A600"/>
              </a:gs>
              <a:gs pos="100000">
                <a:srgbClr val="DA007E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</p:spPr>
        <p:txBody>
          <a:bodyPr lIns="0"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>
          <a:xfrm>
            <a:off x="6789232" y="-2081"/>
            <a:ext cx="2354769" cy="575712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 flipH="1">
            <a:off x="395288" y="44335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395288" y="203322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504396" y="1223099"/>
            <a:ext cx="8216231" cy="2878200"/>
          </a:xfrm>
          <a:prstGeom prst="rect">
            <a:avLst/>
          </a:prstGeom>
        </p:spPr>
        <p:txBody>
          <a:bodyPr lIns="0" tIns="0" rIns="0" bIns="0"/>
          <a:lstStyle>
            <a:lvl1pPr marL="0" indent="-270000">
              <a:buClr>
                <a:srgbClr val="F7A600"/>
              </a:buClr>
              <a:buFont typeface="+mj-lt"/>
              <a:buAutoNum type="arabicPeriod"/>
              <a:defRPr b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504000" indent="-180000">
              <a:buClr>
                <a:schemeClr val="accent5">
                  <a:lumMod val="50000"/>
                </a:schemeClr>
              </a:buClr>
              <a:buFont typeface="Wingdings" charset="2"/>
              <a:buChar char="§"/>
              <a:defRPr b="1">
                <a:solidFill>
                  <a:srgbClr val="F7A600"/>
                </a:solidFill>
              </a:defRPr>
            </a:lvl2pPr>
            <a:lvl3pPr marL="131400" indent="0">
              <a:buNone/>
              <a:defRPr sz="1400"/>
            </a:lvl3pPr>
            <a:lvl4pPr marL="131400" indent="0">
              <a:buNone/>
              <a:defRPr sz="1400"/>
            </a:lvl4pPr>
            <a:lvl5pPr marL="1314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35" y="4793399"/>
            <a:ext cx="514779" cy="203614"/>
          </a:xfrm>
          <a:prstGeom prst="rect">
            <a:avLst/>
          </a:prstGeom>
        </p:spPr>
      </p:pic>
      <p:sp>
        <p:nvSpPr>
          <p:cNvPr id="15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25709" y="4777586"/>
            <a:ext cx="494918" cy="2335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50" b="0">
                <a:solidFill>
                  <a:schemeClr val="bg1"/>
                </a:solidFill>
                <a:latin typeface="+mj-lt"/>
              </a:defRPr>
            </a:lvl1pPr>
          </a:lstStyle>
          <a:p>
            <a:fld id="{54CBFC49-90C2-8547-B04D-0627729857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6">
            <a:extLst>
              <a:ext uri="{FF2B5EF4-FFF2-40B4-BE49-F238E27FC236}">
                <a16:creationId xmlns:a16="http://schemas.microsoft.com/office/drawing/2014/main" id="{BCB6D619-1507-3D4C-8433-43B89E0025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3266985" cy="27699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fr-FR" b="1">
                <a:solidFill>
                  <a:srgbClr val="E32D91"/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84A8346-E93A-7040-BBFB-A093BE21569B}"/>
              </a:ext>
            </a:extLst>
          </p:cNvPr>
          <p:cNvCxnSpPr/>
          <p:nvPr userDrawn="1"/>
        </p:nvCxnSpPr>
        <p:spPr>
          <a:xfrm flipH="1">
            <a:off x="1056766" y="4803934"/>
            <a:ext cx="1440000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9F457FF1-3295-8B49-8C15-2CCEE9C363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7194" y="4639500"/>
            <a:ext cx="504000" cy="504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7EA2101-143F-704E-8C1C-45900D84BF4B}"/>
              </a:ext>
            </a:extLst>
          </p:cNvPr>
          <p:cNvSpPr/>
          <p:nvPr userDrawn="1"/>
        </p:nvSpPr>
        <p:spPr>
          <a:xfrm>
            <a:off x="1044220" y="4809002"/>
            <a:ext cx="5384487" cy="31547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accent1"/>
                </a:solidFill>
                <a:latin typeface="+mj-lt"/>
              </a:rPr>
              <a:t>LES RENCONTRES DE LA PEINTURE ANTICORROSION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kern="1200" dirty="0">
                <a:solidFill>
                  <a:schemeClr val="accent5">
                    <a:lumMod val="50000"/>
                  </a:schemeClr>
                </a:solidFill>
                <a:latin typeface="Arial Gras" charset="0"/>
                <a:ea typeface="+mn-ea"/>
                <a:cs typeface="+mn-cs"/>
              </a:rPr>
              <a:t>INNOVATIONS</a:t>
            </a:r>
            <a:r>
              <a:rPr lang="fr-FR" sz="1000" b="1" i="0" dirty="0">
                <a:solidFill>
                  <a:srgbClr val="E32D91"/>
                </a:solidFill>
                <a:latin typeface="Arial Gras" charset="0"/>
              </a:rPr>
              <a:t> </a:t>
            </a:r>
            <a:r>
              <a:rPr lang="fr-FR" sz="1000" b="1" i="0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ET RETOURS D’EXPERIENCE	       </a:t>
            </a:r>
            <a:r>
              <a:rPr lang="fr-FR" sz="1000" b="0" i="1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RPA – Tous droits réservés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73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0" r:id="rId4"/>
    <p:sldLayoutId id="2147483650" r:id="rId5"/>
    <p:sldLayoutId id="2147483652" r:id="rId6"/>
    <p:sldLayoutId id="2147483655" r:id="rId7"/>
    <p:sldLayoutId id="2147483661" r:id="rId8"/>
    <p:sldLayoutId id="2147483663" r:id="rId9"/>
    <p:sldLayoutId id="2147483664" r:id="rId10"/>
    <p:sldLayoutId id="2147483671" r:id="rId11"/>
    <p:sldLayoutId id="2147483665" r:id="rId12"/>
    <p:sldLayoutId id="2147483666" r:id="rId13"/>
    <p:sldLayoutId id="2147483668" r:id="rId14"/>
    <p:sldLayoutId id="2147483667" r:id="rId15"/>
    <p:sldLayoutId id="2147483672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orient="horz" pos="123" userDrawn="1">
          <p15:clr>
            <a:srgbClr val="F26B43"/>
          </p15:clr>
        </p15:guide>
        <p15:guide id="4" pos="249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orient="horz" pos="1102" userDrawn="1">
          <p15:clr>
            <a:srgbClr val="F26B43"/>
          </p15:clr>
        </p15:guide>
        <p15:guide id="8" orient="horz" pos="12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39751" y="3191779"/>
            <a:ext cx="5108963" cy="74186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r"/>
            <a:r>
              <a:rPr lang="fr-FR" sz="1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INNOVATIONS</a:t>
            </a:r>
          </a:p>
          <a:p>
            <a:pPr algn="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ET RETOURS D’EXPERIENCE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6958075" y="3191778"/>
            <a:ext cx="1790638" cy="0"/>
          </a:xfrm>
          <a:prstGeom prst="line">
            <a:avLst/>
          </a:prstGeom>
          <a:ln w="190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6958075" y="3933639"/>
            <a:ext cx="1790638" cy="0"/>
          </a:xfrm>
          <a:prstGeom prst="line">
            <a:avLst/>
          </a:prstGeom>
          <a:ln w="19050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Une image contenant arbre, extérieur, personne, ciel&#10;&#10;&#10;&#10;Description générée automatiquement">
            <a:extLst>
              <a:ext uri="{FF2B5EF4-FFF2-40B4-BE49-F238E27FC236}">
                <a16:creationId xmlns:a16="http://schemas.microsoft.com/office/drawing/2014/main" id="{ABF5C3A2-80F4-0448-A277-C84E5C29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18027"/>
            <a:ext cx="9144000" cy="32446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" y="2343336"/>
            <a:ext cx="3102122" cy="27772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0F9E60-2D6F-384B-BB74-4E49A847F0BC}"/>
              </a:ext>
            </a:extLst>
          </p:cNvPr>
          <p:cNvSpPr/>
          <p:nvPr/>
        </p:nvSpPr>
        <p:spPr>
          <a:xfrm>
            <a:off x="2842948" y="4347536"/>
            <a:ext cx="28671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</a:rPr>
              <a:t>19 &amp; 20 MARS 2019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PARIS - PARC FLORAL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A1D7C37-E033-414E-8DF3-5EFD73E3A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8" y="4297273"/>
            <a:ext cx="1472808" cy="5864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509F943-BDA4-1841-8FF3-C7E00FCD8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93" y="4314041"/>
            <a:ext cx="1222620" cy="5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68EC66-2281-0F4C-A0DC-B50B8BFD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AE56B7-1763-0541-941B-0F05A035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Expertise : définitions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EE305C-3973-304B-8865-2011F45DC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Coté Normatif </a:t>
            </a:r>
          </a:p>
          <a:p>
            <a:pPr>
              <a:lnSpc>
                <a:spcPct val="12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NF X 50-110 précise que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l’expertise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est un « ensemble d’activités ayant pour objet de fournir à un client, en réponse à la question posée, une interprétation, un avis ou une recommandation aussi objectivement fondés que possible, élaborés à partir des connaissances disponibles et de démonstrations, accompagnés </a:t>
            </a:r>
            <a:r>
              <a:rPr lang="fr-FR" alt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jugement professionnel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».</a:t>
            </a:r>
          </a:p>
          <a:p>
            <a:pPr algn="just">
              <a:lnSpc>
                <a:spcPct val="120000"/>
              </a:lnSpc>
              <a:spcBef>
                <a:spcPts val="3150"/>
              </a:spcBef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Coté juridique </a:t>
            </a:r>
          </a:p>
          <a:p>
            <a:pPr algn="just">
              <a:lnSpc>
                <a:spcPct val="12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L’expert est la personne désignée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cadre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d’une expertise, c’est-à-dire d’une procédure destinée à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éclairer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une autorité chargée de</a:t>
            </a:r>
            <a:r>
              <a:rPr lang="fr-FR" alt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</a:t>
            </a:r>
            <a:r>
              <a:rPr lang="fr-FR" alt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décision.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F31DD-4F38-3145-AB8B-2EA2E1ACE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350792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68EC66-2281-0F4C-A0DC-B50B8BFD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AE56B7-1763-0541-941B-0F05A035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Le rôle de l’Expert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EE305C-3973-304B-8865-2011F45DC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2175"/>
              </a:spcBef>
              <a:spcAft>
                <a:spcPts val="300"/>
              </a:spcAft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Donner un éclairage technique dans un domaine pour lequel il est reconnu compétent</a:t>
            </a:r>
          </a:p>
          <a:p>
            <a:pPr lvl="1">
              <a:lnSpc>
                <a:spcPct val="110000"/>
              </a:lnSpc>
              <a:spcBef>
                <a:spcPts val="2175"/>
              </a:spcBef>
              <a:spcAft>
                <a:spcPts val="300"/>
              </a:spcAft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Trouver solution à la résolution d'un problème complexe</a:t>
            </a:r>
          </a:p>
          <a:p>
            <a:pPr lvl="1">
              <a:lnSpc>
                <a:spcPct val="110000"/>
              </a:lnSpc>
              <a:spcBef>
                <a:spcPts val="2175"/>
              </a:spcBef>
              <a:spcAft>
                <a:spcPts val="300"/>
              </a:spcAft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Avoir la capacité de développer une démarche technique cohérente à partir de faits afin d’en sortir une ou plusieurs hypothèses et d’en déduire celle qui est la plus probable</a:t>
            </a:r>
          </a:p>
          <a:p>
            <a:pPr marL="594900" lvl="1" indent="-342900">
              <a:lnSpc>
                <a:spcPct val="110000"/>
              </a:lnSpc>
              <a:spcBef>
                <a:spcPts val="2175"/>
              </a:spcBef>
              <a:buFont typeface="Arial" panose="020B0604020202020204" pitchFamily="34" charset="0"/>
              <a:buChar char="•"/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F31DD-4F38-3145-AB8B-2EA2E1ACE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400889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68EC66-2281-0F4C-A0DC-B50B8BFD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AE56B7-1763-0541-941B-0F05A035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Le rôle de l’Expert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EE305C-3973-304B-8865-2011F45DC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spcBef>
                <a:spcPts val="2175"/>
              </a:spcBef>
              <a:spcAft>
                <a:spcPts val="300"/>
              </a:spcAft>
              <a:defRPr/>
            </a:pPr>
            <a:r>
              <a:rPr lang="fr-FR" altLang="fr-FR" sz="2000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sens des responsabilités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la capacité d’adaptation à de nouvelles situations et une bonne maîtrise de la communication</a:t>
            </a:r>
          </a:p>
          <a:p>
            <a:pPr lvl="1">
              <a:lnSpc>
                <a:spcPct val="120000"/>
              </a:lnSpc>
              <a:spcBef>
                <a:spcPts val="2175"/>
              </a:spcBef>
              <a:spcAft>
                <a:spcPts val="300"/>
              </a:spcAft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Mais aussi, une grande capacité de concentration, de travailler sous la pression et d’identifier les exceptions aux règles ou décisions énoncées </a:t>
            </a:r>
          </a:p>
          <a:p>
            <a:pPr lvl="1">
              <a:lnSpc>
                <a:spcPct val="120000"/>
              </a:lnSpc>
              <a:spcBef>
                <a:spcPts val="2175"/>
              </a:spcBef>
              <a:spcAft>
                <a:spcPts val="300"/>
              </a:spcAft>
              <a:defRPr/>
            </a:pPr>
            <a:r>
              <a:rPr lang="fr-FR" altLang="fr-FR" sz="2000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Rédiger et transmettre</a:t>
            </a:r>
            <a:r>
              <a:rPr lang="fr-FR" alt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information technique de façon simple et accessible</a:t>
            </a:r>
          </a:p>
          <a:p>
            <a:pPr lvl="1">
              <a:lnSpc>
                <a:spcPct val="120000"/>
              </a:lnSpc>
              <a:spcBef>
                <a:spcPts val="2175"/>
              </a:spcBef>
              <a:spcAft>
                <a:spcPts val="300"/>
              </a:spcAft>
              <a:defRPr/>
            </a:pPr>
            <a:r>
              <a:rPr lang="fr-FR" altLang="fr-FR" sz="2000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Répondre</a:t>
            </a:r>
            <a:r>
              <a:rPr lang="fr-FR" alt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une question dans un domaine pour lequel il est compétent</a:t>
            </a:r>
          </a:p>
          <a:p>
            <a:pPr algn="just">
              <a:lnSpc>
                <a:spcPct val="120000"/>
              </a:lnSpc>
            </a:pPr>
            <a:endParaRPr lang="fr-FR" altLang="fr-FR" sz="1600" dirty="0"/>
          </a:p>
          <a:p>
            <a:pPr marL="594900" lvl="1" indent="-342900">
              <a:lnSpc>
                <a:spcPct val="120000"/>
              </a:lnSpc>
              <a:spcBef>
                <a:spcPts val="2175"/>
              </a:spcBef>
              <a:buFont typeface="Arial" panose="020B0604020202020204" pitchFamily="34" charset="0"/>
              <a:buChar char="•"/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F31DD-4F38-3145-AB8B-2EA2E1ACE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194700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68EC66-2281-0F4C-A0DC-B50B8BFD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AE56B7-1763-0541-941B-0F05A035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Expertise : conclusion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EE305C-3973-304B-8865-2011F45DC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9" y="1561856"/>
            <a:ext cx="8353425" cy="20197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175"/>
              </a:spcBef>
              <a:spcAft>
                <a:spcPts val="30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L’expert (…) </a:t>
            </a:r>
            <a:r>
              <a:rPr lang="fr-FR" altLang="fr-FR" sz="24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n’exerce pas en cette qualité une profession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mais, dans les limites de sa compétence définie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activité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répondant à la </a:t>
            </a:r>
            <a:r>
              <a:rPr lang="fr-FR" altLang="fr-FR" sz="24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fr-FR" alt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qu’il a reçue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F31DD-4F38-3145-AB8B-2EA2E1ACE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278870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162349-831A-6B4F-9D57-C3BDC2FB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9D9BCE4-35EE-B943-979D-648E409E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compétences communes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1618E9-9057-C94E-B6C7-AB2CB4EDB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950"/>
              </a:spcBef>
              <a:defRPr/>
            </a:pPr>
            <a:r>
              <a:rPr lang="fr-FR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Connaissances théoriques et pratiques de base en protection anticorrosion 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Comportementales et morales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Intégrité technique et envers les différentes parties en présence (éthique et déontologie)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Administratives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Gestion des dossiers, qualité rédactionnelle (précision, rigueur)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compétences 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Partage, bon sens, pragmatisme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Expérience (type d’ouvrages, type de marchés, environnement industriel ou de génie civil, …)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Respect des circuits de transmission de la communication</a:t>
            </a:r>
          </a:p>
          <a:p>
            <a:pPr lvl="1">
              <a:lnSpc>
                <a:spcPct val="120000"/>
              </a:lnSpc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Respect des règles, normes, réglementations, … </a:t>
            </a:r>
          </a:p>
          <a:p>
            <a:pPr lvl="1">
              <a:lnSpc>
                <a:spcPct val="120000"/>
              </a:lnSpc>
              <a:defRPr/>
            </a:pPr>
            <a:r>
              <a:rPr lang="fr-FR" spc="-30" dirty="0">
                <a:latin typeface="Arial" panose="020B0604020202020204" pitchFamily="34" charset="0"/>
                <a:cs typeface="Arial" panose="020B0604020202020204" pitchFamily="34" charset="0"/>
              </a:rPr>
              <a:t>Curiosité (Évolution : du métier, des environnements, des contraintes, des pratiques, de la technologie, …)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137B9-B7C0-B041-98F0-7B9E90D9B0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328307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56A8FA-B5CC-0E45-ABF0-D7160D19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C37AA10-26FC-F549-97D7-4FDBCDE8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Quelles capacités spécifiques reconnues pour l’Expert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831D13-6D1E-C044-A62E-5F69DBD44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9" y="1155600"/>
            <a:ext cx="8353425" cy="32869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Peut-on être expert sans être inspecteur « certifié » ? 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Si oui, pourquoi ?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Quelles sont les qualités au-delà des compétences techniques de « base » qui font la différence ?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Reconnaissance pour son domaine d’activité au sein de la profession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Connaissances juridiques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Maitrise des fondamentaux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Expérience des situations d’erreurs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Capacité à douter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Impartialité et probité à toute épreuve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Capacité à reconnaître ses manques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FR" altLang="fr-FR" sz="1800" dirty="0"/>
              <a:t>De la méthode et la maîtrise du processus d’expertise </a:t>
            </a:r>
          </a:p>
          <a:p>
            <a:pPr>
              <a:lnSpc>
                <a:spcPct val="120000"/>
              </a:lnSpc>
            </a:pPr>
            <a:endParaRPr lang="fr-FR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1830E-BB70-144A-A0BD-3383BABBA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398311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56A8FA-B5CC-0E45-ABF0-D7160D19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C37AA10-26FC-F549-97D7-4FDBCDE8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Interactions / collaboration entre les deux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831D13-6D1E-C044-A62E-5F69DBD44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L’expert peut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appel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un inspecteur pour les besoins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 mission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inspecteur peut-être appelé comme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témoin ou partie prenante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dans le cadre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expertise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L’expert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un cahier des charges d’essais et d’investigations dans le cadre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 mission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un inspecteur peut-être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mandaté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pour le </a:t>
            </a:r>
            <a:r>
              <a:rPr lang="fr-FR" altLang="fr-FR" sz="20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en œuvre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1830E-BB70-144A-A0BD-3383BABBA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235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56A8FA-B5CC-0E45-ABF0-D7160D19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C37AA10-26FC-F549-97D7-4FDBCDE8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Passage d’ inspecteur à expert ? 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831D13-6D1E-C044-A62E-5F69DBD44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n’existe pas de passerelle établie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dès lors comment évolue-t-on de l’un à l’autre ?</a:t>
            </a:r>
          </a:p>
          <a:p>
            <a:pPr lvl="1">
              <a:spcBef>
                <a:spcPts val="1275"/>
              </a:spcBef>
              <a:defRPr/>
            </a:pPr>
            <a:r>
              <a:rPr lang="fr-FR" sz="1800" dirty="0"/>
              <a:t>L’âge, qui caractérise </a:t>
            </a:r>
            <a:r>
              <a:rPr lang="fr-FR" sz="1800" b="1" dirty="0">
                <a:solidFill>
                  <a:srgbClr val="E32C91"/>
                </a:solidFill>
              </a:rPr>
              <a:t>une expérience suffisante</a:t>
            </a:r>
            <a:r>
              <a:rPr lang="fr-FR" sz="1800" dirty="0"/>
              <a:t>, même si cette dernière doit être démontrée.</a:t>
            </a:r>
          </a:p>
          <a:p>
            <a:pPr lvl="1">
              <a:spcBef>
                <a:spcPts val="1275"/>
              </a:spcBef>
              <a:defRPr/>
            </a:pPr>
            <a:r>
              <a:rPr lang="fr-FR" sz="1800" b="1" dirty="0">
                <a:solidFill>
                  <a:srgbClr val="E32C91"/>
                </a:solidFill>
              </a:rPr>
              <a:t>La reconnaissance </a:t>
            </a:r>
            <a:r>
              <a:rPr lang="fr-FR" sz="1800" dirty="0"/>
              <a:t>par ses pairs et les parties qui le sollicitent en tant que tel</a:t>
            </a:r>
          </a:p>
          <a:p>
            <a:pPr lvl="1">
              <a:spcBef>
                <a:spcPts val="1275"/>
              </a:spcBef>
              <a:defRPr/>
            </a:pPr>
            <a:r>
              <a:rPr lang="fr-FR" sz="1800" b="1" dirty="0">
                <a:solidFill>
                  <a:srgbClr val="E32C91"/>
                </a:solidFill>
              </a:rPr>
              <a:t>Par des formations et des expériences </a:t>
            </a:r>
            <a:r>
              <a:rPr lang="fr-FR" sz="1800" dirty="0"/>
              <a:t>qui l’amènent à </a:t>
            </a:r>
            <a:r>
              <a:rPr lang="fr-FR" sz="1800" b="1" dirty="0">
                <a:solidFill>
                  <a:srgbClr val="E32C91"/>
                </a:solidFill>
              </a:rPr>
              <a:t>maîtriser</a:t>
            </a:r>
            <a:r>
              <a:rPr lang="fr-FR" sz="1800" dirty="0"/>
              <a:t> le processus d’expertise</a:t>
            </a:r>
          </a:p>
          <a:p>
            <a:pPr lvl="1">
              <a:spcBef>
                <a:spcPts val="1275"/>
              </a:spcBef>
              <a:defRPr/>
            </a:pPr>
            <a:r>
              <a:rPr lang="fr-FR" sz="1800" b="1" dirty="0">
                <a:solidFill>
                  <a:srgbClr val="E32C91"/>
                </a:solidFill>
              </a:rPr>
              <a:t>Par des qualités personnelles </a:t>
            </a:r>
            <a:r>
              <a:rPr lang="fr-FR" sz="1800" dirty="0"/>
              <a:t>qui lui permettent d’</a:t>
            </a:r>
            <a:r>
              <a:rPr lang="fr-FR" sz="1800" b="1" dirty="0">
                <a:solidFill>
                  <a:srgbClr val="E32C91"/>
                </a:solidFill>
              </a:rPr>
              <a:t>assumer</a:t>
            </a:r>
            <a:r>
              <a:rPr lang="fr-FR" sz="1800" dirty="0"/>
              <a:t> les capacités spécifiques attendues</a:t>
            </a:r>
          </a:p>
          <a:p>
            <a:pPr lvl="1">
              <a:spcBef>
                <a:spcPts val="1275"/>
              </a:spcBef>
              <a:defRPr/>
            </a:pPr>
            <a:r>
              <a:rPr lang="fr-FR" sz="1800" b="1" dirty="0">
                <a:solidFill>
                  <a:srgbClr val="FF0000"/>
                </a:solidFill>
              </a:rPr>
              <a:t>Dans le cadre de la mission d’expert de justice, par une validation d’un dossier d’inscription soumis à une commission mixte de magistrats et d’experts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1830E-BB70-144A-A0BD-3383BABBA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1822000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A65886-6C56-A14F-B4F3-4FA71651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B234190-8612-434F-B47F-F40E7C1B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d’expérience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E05945-5DA8-8A4E-AF99-BECD7B95E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FCA33DB5-6B30-8743-A190-5A243ED1003E}"/>
              </a:ext>
            </a:extLst>
          </p:cNvPr>
          <p:cNvSpPr txBox="1">
            <a:spLocks noChangeArrowheads="1"/>
          </p:cNvSpPr>
          <p:nvPr/>
        </p:nvSpPr>
        <p:spPr>
          <a:xfrm>
            <a:off x="144047" y="1221757"/>
            <a:ext cx="1565468" cy="647616"/>
          </a:xfrm>
          <a:prstGeom prst="flowChartTerminator">
            <a:avLst/>
          </a:prstGeom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335711" algn="l"/>
                <a:tab pos="672614" algn="l"/>
                <a:tab pos="1009515" algn="l"/>
                <a:tab pos="1346418" algn="l"/>
                <a:tab pos="1683319" algn="l"/>
                <a:tab pos="2020222" algn="l"/>
                <a:tab pos="2357123" algn="l"/>
                <a:tab pos="2694025" algn="l"/>
                <a:tab pos="3030927" algn="l"/>
                <a:tab pos="3367829" algn="l"/>
                <a:tab pos="3704731" algn="l"/>
                <a:tab pos="4041633" algn="l"/>
                <a:tab pos="4378535" algn="l"/>
                <a:tab pos="4715437" algn="l"/>
                <a:tab pos="5052339" algn="l"/>
                <a:tab pos="5389241" algn="l"/>
                <a:tab pos="5726143" algn="l"/>
                <a:tab pos="6063045" algn="l"/>
                <a:tab pos="6399947" algn="l"/>
                <a:tab pos="6736849" algn="l"/>
              </a:tabLst>
            </a:pPr>
            <a:r>
              <a:rPr lang="fr-FR" altLang="fr-FR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br>
              <a:rPr lang="fr-FR" altLang="fr-FR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Spécifications 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5637D32E-DFB3-4D4B-B157-BD47C7CD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465" y="1096759"/>
            <a:ext cx="2914271" cy="863090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3746" rIns="67491" bIns="33746" anchor="ctr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fr-FR" alt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</a:t>
            </a:r>
            <a:br>
              <a:rPr lang="fr-FR" alt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Procédures, PAQ, ITP, </a:t>
            </a:r>
            <a:b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Fiches techniques…</a:t>
            </a:r>
            <a:endParaRPr lang="fr-FR" altLang="fr-FR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761437AF-1BA6-1746-BD76-EAAB474C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495" y="718189"/>
            <a:ext cx="2916651" cy="1585706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3746" rIns="67491" bIns="33746" anchor="ctr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Réalisation des travaux</a:t>
            </a:r>
            <a:b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Suivi Qualité </a:t>
            </a:r>
            <a:b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Réception</a:t>
            </a:r>
            <a:b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7738BDAB-C068-3A4B-894C-C7303204FD93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 flipV="1">
            <a:off x="1709516" y="1528899"/>
            <a:ext cx="655949" cy="1666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14">
            <a:extLst>
              <a:ext uri="{FF2B5EF4-FFF2-40B4-BE49-F238E27FC236}">
                <a16:creationId xmlns:a16="http://schemas.microsoft.com/office/drawing/2014/main" id="{EE1CB6D9-4ECF-8F4E-A134-3BDDD6A382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79735" y="1511042"/>
            <a:ext cx="654758" cy="178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 useBgFill="1">
        <p:nvSpPr>
          <p:cNvPr id="10" name="Ellipse 15">
            <a:extLst>
              <a:ext uri="{FF2B5EF4-FFF2-40B4-BE49-F238E27FC236}">
                <a16:creationId xmlns:a16="http://schemas.microsoft.com/office/drawing/2014/main" id="{2D643437-32A7-144F-9ACB-00A275A63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968" y="3028891"/>
            <a:ext cx="2552368" cy="1117852"/>
          </a:xfrm>
          <a:prstGeom prst="ellipse">
            <a:avLst/>
          </a:prstGeom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Non-conformité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Défauts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Dégradation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Litige… ! ! !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2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1" name="Connecteur droit avec flèche 17">
            <a:extLst>
              <a:ext uri="{FF2B5EF4-FFF2-40B4-BE49-F238E27FC236}">
                <a16:creationId xmlns:a16="http://schemas.microsoft.com/office/drawing/2014/main" id="{F3B4D507-7A9A-8B45-93FD-EC49BB78BF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01153" y="2312229"/>
            <a:ext cx="2381" cy="7166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26">
            <a:extLst>
              <a:ext uri="{FF2B5EF4-FFF2-40B4-BE49-F238E27FC236}">
                <a16:creationId xmlns:a16="http://schemas.microsoft.com/office/drawing/2014/main" id="{04B7462F-3C98-4D4D-96B0-FD55010D0D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03553" y="3584841"/>
            <a:ext cx="557140" cy="107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 useBgFill="1">
        <p:nvSpPr>
          <p:cNvPr id="13" name="Ellipse 28">
            <a:extLst>
              <a:ext uri="{FF2B5EF4-FFF2-40B4-BE49-F238E27FC236}">
                <a16:creationId xmlns:a16="http://schemas.microsoft.com/office/drawing/2014/main" id="{C41BD63D-E15B-5144-85E4-BD3EFDE4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56" y="3037224"/>
            <a:ext cx="2538082" cy="1109518"/>
          </a:xfrm>
          <a:prstGeom prst="ellipse">
            <a:avLst/>
          </a:prstGeom>
          <a:ln w="38100" algn="ctr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000000"/>
                </a:solidFill>
              </a:rPr>
              <a:t>Inspection, documentation, analyses </a:t>
            </a:r>
            <a:r>
              <a:rPr lang="fr-FR" altLang="fr-FR" sz="1400" dirty="0">
                <a:solidFill>
                  <a:srgbClr val="FF0000"/>
                </a:solidFill>
                <a:sym typeface="Wingdings" pitchFamily="2" charset="2"/>
              </a:rPr>
              <a:t> bilan </a:t>
            </a:r>
            <a:br>
              <a:rPr lang="fr-FR" altLang="fr-FR" sz="1400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fr-FR" altLang="fr-FR" sz="1400" dirty="0">
                <a:solidFill>
                  <a:srgbClr val="FF0000"/>
                </a:solidFill>
                <a:sym typeface="Wingdings" pitchFamily="2" charset="2"/>
              </a:rPr>
              <a:t>conclusion </a:t>
            </a:r>
            <a:endParaRPr lang="fr-FR" altLang="fr-FR" sz="1400" dirty="0">
              <a:solidFill>
                <a:srgbClr val="FF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2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4" name="Connecteur droit avec flèche 30">
            <a:extLst>
              <a:ext uri="{FF2B5EF4-FFF2-40B4-BE49-F238E27FC236}">
                <a16:creationId xmlns:a16="http://schemas.microsoft.com/office/drawing/2014/main" id="{71849A11-03B3-9D42-8367-9CD7C22A7A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57114" y="3574127"/>
            <a:ext cx="557140" cy="1071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32">
            <a:extLst>
              <a:ext uri="{FF2B5EF4-FFF2-40B4-BE49-F238E27FC236}">
                <a16:creationId xmlns:a16="http://schemas.microsoft.com/office/drawing/2014/main" id="{0E6653AE-2AE6-7B43-BB2A-4B592F52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49" y="2496751"/>
            <a:ext cx="1458325" cy="33855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b="1" dirty="0">
                <a:solidFill>
                  <a:srgbClr val="FF0000"/>
                </a:solidFill>
              </a:rPr>
              <a:t>Décisions</a:t>
            </a:r>
            <a:r>
              <a:rPr lang="fr-FR" altLang="fr-FR" sz="14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6" name="Connecteur droit avec flèche 33">
            <a:extLst>
              <a:ext uri="{FF2B5EF4-FFF2-40B4-BE49-F238E27FC236}">
                <a16:creationId xmlns:a16="http://schemas.microsoft.com/office/drawing/2014/main" id="{A861D1CC-90F4-7240-8FF9-2B20976285D9}"/>
              </a:ext>
            </a:extLst>
          </p:cNvPr>
          <p:cNvCxnSpPr>
            <a:cxnSpLocks noChangeShapeType="1"/>
            <a:stCxn id="15" idx="0"/>
          </p:cNvCxnSpPr>
          <p:nvPr/>
        </p:nvCxnSpPr>
        <p:spPr bwMode="auto">
          <a:xfrm flipH="1" flipV="1">
            <a:off x="872618" y="1869375"/>
            <a:ext cx="594" cy="62737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39">
            <a:extLst>
              <a:ext uri="{FF2B5EF4-FFF2-40B4-BE49-F238E27FC236}">
                <a16:creationId xmlns:a16="http://schemas.microsoft.com/office/drawing/2014/main" id="{B8980D9D-149F-8347-A619-62847A8FD28D}"/>
              </a:ext>
            </a:extLst>
          </p:cNvPr>
          <p:cNvCxnSpPr>
            <a:cxnSpLocks noChangeShapeType="1"/>
            <a:stCxn id="13" idx="1"/>
            <a:endCxn id="15" idx="2"/>
          </p:cNvCxnSpPr>
          <p:nvPr/>
        </p:nvCxnSpPr>
        <p:spPr bwMode="auto">
          <a:xfrm flipH="1" flipV="1">
            <a:off x="873212" y="2835305"/>
            <a:ext cx="553238" cy="3644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avec flèche 42">
            <a:extLst>
              <a:ext uri="{FF2B5EF4-FFF2-40B4-BE49-F238E27FC236}">
                <a16:creationId xmlns:a16="http://schemas.microsoft.com/office/drawing/2014/main" id="{3BCA09E6-BAA7-FE49-B5D7-095F32012746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>
            <a:off x="927376" y="1869373"/>
            <a:ext cx="0" cy="62737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46">
            <a:extLst>
              <a:ext uri="{FF2B5EF4-FFF2-40B4-BE49-F238E27FC236}">
                <a16:creationId xmlns:a16="http://schemas.microsoft.com/office/drawing/2014/main" id="{651768A6-884D-6445-A701-9D39CBE74E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139" y="2843178"/>
            <a:ext cx="557140" cy="430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lèche droite 53">
            <a:extLst>
              <a:ext uri="{FF2B5EF4-FFF2-40B4-BE49-F238E27FC236}">
                <a16:creationId xmlns:a16="http://schemas.microsoft.com/office/drawing/2014/main" id="{796ECC32-7BCC-4845-92DF-A7DB18668D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85694" y="3281270"/>
            <a:ext cx="1371421" cy="605950"/>
          </a:xfrm>
          <a:prstGeom prst="rightArrow">
            <a:avLst>
              <a:gd name="adj1" fmla="val 50000"/>
              <a:gd name="adj2" fmla="val 4998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sz="1200">
                <a:solidFill>
                  <a:srgbClr val="000000"/>
                </a:solidFill>
              </a:rPr>
              <a:t>Appel Expert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FF35AEC-BB89-5444-A313-B9867C525DB3}"/>
              </a:ext>
            </a:extLst>
          </p:cNvPr>
          <p:cNvSpPr/>
          <p:nvPr/>
        </p:nvSpPr>
        <p:spPr bwMode="auto">
          <a:xfrm>
            <a:off x="3804501" y="2321752"/>
            <a:ext cx="2226099" cy="55572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1200" dirty="0">
                <a:solidFill>
                  <a:srgbClr val="0070C0"/>
                </a:solidFill>
              </a:rPr>
              <a:t>INSPECTEUR /</a:t>
            </a:r>
            <a:br>
              <a:rPr lang="fr-FR" sz="1200" dirty="0">
                <a:solidFill>
                  <a:srgbClr val="0070C0"/>
                </a:solidFill>
              </a:rPr>
            </a:br>
            <a:r>
              <a:rPr lang="fr-FR" sz="1200" dirty="0">
                <a:solidFill>
                  <a:srgbClr val="0070C0"/>
                </a:solidFill>
              </a:rPr>
              <a:t>Inspection Qualité</a:t>
            </a:r>
          </a:p>
        </p:txBody>
      </p:sp>
      <p:cxnSp>
        <p:nvCxnSpPr>
          <p:cNvPr id="22" name="Connecteur droit avec flèche 11">
            <a:extLst>
              <a:ext uri="{FF2B5EF4-FFF2-40B4-BE49-F238E27FC236}">
                <a16:creationId xmlns:a16="http://schemas.microsoft.com/office/drawing/2014/main" id="{01D02A07-67B1-1D47-88CC-648D20A1CF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7374" y="1866993"/>
            <a:ext cx="2277369" cy="73213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11">
            <a:extLst>
              <a:ext uri="{FF2B5EF4-FFF2-40B4-BE49-F238E27FC236}">
                <a16:creationId xmlns:a16="http://schemas.microsoft.com/office/drawing/2014/main" id="{F08683FA-26F3-624A-8A6D-FD745A24AAB3}"/>
              </a:ext>
            </a:extLst>
          </p:cNvPr>
          <p:cNvCxnSpPr>
            <a:cxnSpLocks noChangeShapeType="1"/>
            <a:stCxn id="6" idx="2"/>
          </p:cNvCxnSpPr>
          <p:nvPr/>
        </p:nvCxnSpPr>
        <p:spPr bwMode="auto">
          <a:xfrm>
            <a:off x="3822601" y="1959849"/>
            <a:ext cx="338093" cy="44999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avec flèche 11">
            <a:extLst>
              <a:ext uri="{FF2B5EF4-FFF2-40B4-BE49-F238E27FC236}">
                <a16:creationId xmlns:a16="http://schemas.microsoft.com/office/drawing/2014/main" id="{C26CF990-61E2-3A44-8035-146D8A8B0B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24971" y="1820565"/>
            <a:ext cx="890472" cy="58094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11">
            <a:extLst>
              <a:ext uri="{FF2B5EF4-FFF2-40B4-BE49-F238E27FC236}">
                <a16:creationId xmlns:a16="http://schemas.microsoft.com/office/drawing/2014/main" id="{D0BB64C1-D84A-6947-A029-241D919E87E1}"/>
              </a:ext>
            </a:extLst>
          </p:cNvPr>
          <p:cNvCxnSpPr>
            <a:cxnSpLocks noChangeShapeType="1"/>
            <a:endCxn id="10" idx="1"/>
          </p:cNvCxnSpPr>
          <p:nvPr/>
        </p:nvCxnSpPr>
        <p:spPr bwMode="auto">
          <a:xfrm>
            <a:off x="5835684" y="2740798"/>
            <a:ext cx="663092" cy="45237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243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Rex terrain – Suivi qualité – Traitement non-conformité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Avertissement : </a:t>
            </a:r>
          </a:p>
          <a:p>
            <a:r>
              <a:rPr lang="fr-FR" b="1" dirty="0">
                <a:solidFill>
                  <a:srgbClr val="FF0000"/>
                </a:solidFill>
              </a:rPr>
              <a:t>« Toute ressemblance avec des personnes, des lieux ou des faits ayant existé ne serait que pur hasard. </a:t>
            </a:r>
          </a:p>
          <a:p>
            <a:r>
              <a:rPr lang="fr-FR" dirty="0"/>
              <a:t>La série de photographies que vous allez voir n'a qu'un rôle d'illustration du propos. »</a:t>
            </a:r>
          </a:p>
          <a:p>
            <a:pPr>
              <a:spcBef>
                <a:spcPts val="1950"/>
              </a:spcBef>
            </a:pPr>
            <a:r>
              <a:rPr lang="fr-FR" dirty="0"/>
              <a:t>Contexte :</a:t>
            </a:r>
          </a:p>
          <a:p>
            <a:pPr lvl="1"/>
            <a:r>
              <a:rPr lang="fr-FR" dirty="0"/>
              <a:t>réhabilitation d’une structure métallique</a:t>
            </a:r>
          </a:p>
          <a:p>
            <a:pPr lvl="1"/>
            <a:r>
              <a:rPr lang="fr-FR" dirty="0"/>
              <a:t>inspection ponctuelle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189237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7194" y="194311"/>
            <a:ext cx="8341520" cy="2367228"/>
          </a:xfrm>
          <a:noFill/>
        </p:spPr>
        <p:txBody>
          <a:bodyPr lIns="360000" anchor="b" anchorCtr="0"/>
          <a:lstStyle/>
          <a:p>
            <a:r>
              <a:rPr lang="fr-FR" altLang="fr-FR" dirty="0"/>
              <a:t>L’Inspection et L’Expertise </a:t>
            </a:r>
            <a:br>
              <a:rPr lang="fr-FR" altLang="fr-FR" dirty="0"/>
            </a:br>
            <a:r>
              <a:rPr lang="fr-FR" altLang="fr-FR" dirty="0"/>
              <a:t>en revêtement anticorrosion </a:t>
            </a:r>
            <a:br>
              <a:rPr lang="fr-FR" altLang="fr-FR" dirty="0"/>
            </a:br>
            <a:r>
              <a:rPr lang="fr-FR" altLang="fr-FR" dirty="0"/>
              <a:t>par peinture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2" algn="l">
              <a:spcAft>
                <a:spcPts val="825"/>
              </a:spcAft>
            </a:pPr>
            <a:r>
              <a:rPr lang="fr-FR" altLang="fr-FR" dirty="0">
                <a:solidFill>
                  <a:schemeClr val="accent5">
                    <a:lumMod val="50000"/>
                  </a:schemeClr>
                </a:solidFill>
              </a:rPr>
              <a:t>Solveig Hölzinger (CorrHol Engineering et Experte Judiciaire)</a:t>
            </a:r>
          </a:p>
          <a:p>
            <a:pPr marL="0" lvl="2" algn="l">
              <a:spcAft>
                <a:spcPts val="825"/>
              </a:spcAft>
            </a:pPr>
            <a:r>
              <a:rPr lang="fr-FR" altLang="fr-FR" dirty="0">
                <a:solidFill>
                  <a:schemeClr val="accent5">
                    <a:lumMod val="50000"/>
                  </a:schemeClr>
                </a:solidFill>
              </a:rPr>
              <a:t>Alain Decanini (Ingénieur-conseil indépendant)</a:t>
            </a:r>
          </a:p>
          <a:p>
            <a:pPr marL="0" lvl="2" algn="l">
              <a:spcAft>
                <a:spcPts val="825"/>
              </a:spcAft>
            </a:pPr>
            <a:r>
              <a:rPr lang="fr-FR" altLang="fr-FR" dirty="0">
                <a:solidFill>
                  <a:schemeClr val="accent5">
                    <a:lumMod val="50000"/>
                  </a:schemeClr>
                </a:solidFill>
              </a:rPr>
              <a:t>Stéphane Randu (Ingcoat)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1350"/>
              </a:spcBef>
            </a:pPr>
            <a:r>
              <a:rPr lang="fr-FR" altLang="fr-FR" sz="1800" i="1" dirty="0"/>
              <a:t>En collaboration avec l'</a:t>
            </a:r>
            <a:r>
              <a:rPr lang="fr-FR" altLang="fr-FR" sz="1800" i="1" dirty="0">
                <a:solidFill>
                  <a:srgbClr val="E32C91"/>
                </a:solidFill>
              </a:rPr>
              <a:t>A</a:t>
            </a:r>
            <a:r>
              <a:rPr lang="fr-FR" altLang="fr-FR" sz="1800" i="1" dirty="0"/>
              <a:t>cadémie </a:t>
            </a:r>
            <a:r>
              <a:rPr lang="fr-FR" altLang="fr-FR" sz="1800" i="1" dirty="0">
                <a:solidFill>
                  <a:srgbClr val="E32C91"/>
                </a:solidFill>
              </a:rPr>
              <a:t>F</a:t>
            </a:r>
            <a:r>
              <a:rPr lang="fr-FR" altLang="fr-FR" sz="1800" i="1" dirty="0"/>
              <a:t>rancophone </a:t>
            </a:r>
            <a:br>
              <a:rPr lang="fr-FR" altLang="fr-FR" sz="1800" i="1" dirty="0"/>
            </a:br>
            <a:r>
              <a:rPr lang="fr-FR" altLang="fr-FR" sz="1800" i="1" dirty="0"/>
              <a:t>des </a:t>
            </a:r>
            <a:r>
              <a:rPr lang="fr-FR" altLang="fr-FR" sz="1800" i="1" dirty="0">
                <a:solidFill>
                  <a:srgbClr val="E32C91"/>
                </a:solidFill>
              </a:rPr>
              <a:t>I</a:t>
            </a:r>
            <a:r>
              <a:rPr lang="fr-FR" altLang="fr-FR" sz="1800" i="1" dirty="0"/>
              <a:t>nspecteurs </a:t>
            </a:r>
            <a:r>
              <a:rPr lang="fr-FR" altLang="fr-FR" sz="1800" i="1" dirty="0">
                <a:solidFill>
                  <a:srgbClr val="E32C91"/>
                </a:solidFill>
              </a:rPr>
              <a:t>C</a:t>
            </a:r>
            <a:r>
              <a:rPr lang="fr-FR" altLang="fr-FR" sz="1800" i="1" dirty="0"/>
              <a:t>ertifiés dans la </a:t>
            </a:r>
            <a:r>
              <a:rPr lang="fr-FR" altLang="fr-FR" sz="1800" i="1" dirty="0">
                <a:solidFill>
                  <a:srgbClr val="E32C91"/>
                </a:solidFill>
              </a:rPr>
              <a:t>P</a:t>
            </a:r>
            <a:r>
              <a:rPr lang="fr-FR" altLang="fr-FR" sz="1800" i="1" dirty="0"/>
              <a:t>rotection </a:t>
            </a:r>
            <a:r>
              <a:rPr lang="fr-FR" altLang="fr-FR" sz="1800" i="1" dirty="0">
                <a:solidFill>
                  <a:srgbClr val="E32C91"/>
                </a:solidFill>
              </a:rPr>
              <a:t>A</a:t>
            </a:r>
            <a:r>
              <a:rPr lang="fr-FR" altLang="fr-FR" sz="1800" i="1" dirty="0"/>
              <a:t>nticorrosion par </a:t>
            </a:r>
            <a:r>
              <a:rPr lang="fr-FR" altLang="fr-FR" sz="1800" i="1" dirty="0">
                <a:solidFill>
                  <a:srgbClr val="E32C91"/>
                </a:solidFill>
              </a:rPr>
              <a:t>R</a:t>
            </a:r>
            <a:r>
              <a:rPr lang="fr-FR" altLang="fr-FR" sz="1800" i="1" dirty="0"/>
              <a:t>evêtements</a:t>
            </a:r>
            <a:endParaRPr lang="fr-FR" sz="1800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04A43F-A423-C046-8A5D-A3C8FD3B9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58018"/>
            <a:ext cx="5096702" cy="184666"/>
          </a:xfrm>
        </p:spPr>
        <p:txBody>
          <a:bodyPr wrap="none" lIns="108000" tIns="0" rIns="0" bIns="0" anchor="ctr" anchorCtr="0">
            <a:spAutoFit/>
          </a:bodyPr>
          <a:lstStyle/>
          <a:p>
            <a:r>
              <a:rPr lang="fr-FR" dirty="0"/>
              <a:t>L’Inspection et L’Expertise en revêtement anticorrosion par peinture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633E109-CF81-6B4F-968A-93B99794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34" y="3503015"/>
            <a:ext cx="171291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27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0800" y="586800"/>
            <a:ext cx="8325339" cy="330890"/>
          </a:xfrm>
        </p:spPr>
        <p:txBody>
          <a:bodyPr/>
          <a:lstStyle/>
          <a:p>
            <a:r>
              <a:rPr lang="fr-FR" dirty="0"/>
              <a:t> Acte I - Mission d'Inspection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 wrap="square">
            <a:normAutofit/>
          </a:bodyPr>
          <a:lstStyle/>
          <a:p>
            <a:r>
              <a:rPr lang="fr-FR" dirty="0"/>
              <a:t>Commande par le Maître d'Ouvrage d'une prestation de service pour la réception des différentes phases de la remise en peinture,</a:t>
            </a:r>
          </a:p>
          <a:p>
            <a:r>
              <a:rPr lang="fr-FR" dirty="0"/>
              <a:t>comprenant les points suivants :</a:t>
            </a:r>
          </a:p>
          <a:p>
            <a:pPr lvl="1"/>
            <a:r>
              <a:rPr lang="fr-FR" dirty="0"/>
              <a:t>préparation de surface : conditions climatiques) et du résultat de la préparation de surface (degré de propreté, rugosité, poussières, contaminants solubles),</a:t>
            </a:r>
          </a:p>
          <a:p>
            <a:pPr lvl="1"/>
            <a:r>
              <a:rPr lang="fr-FR" dirty="0"/>
              <a:t>contrôle de la 1</a:t>
            </a:r>
            <a:r>
              <a:rPr lang="fr-FR" baseline="30000" dirty="0"/>
              <a:t>ère</a:t>
            </a:r>
            <a:r>
              <a:rPr lang="fr-FR" dirty="0"/>
              <a:t> couche sèche (contrôle visuel, hydrolyse, épaisseur),</a:t>
            </a:r>
          </a:p>
          <a:p>
            <a:pPr lvl="1"/>
            <a:r>
              <a:rPr lang="fr-FR" dirty="0"/>
              <a:t>contrôle de la 2</a:t>
            </a:r>
            <a:r>
              <a:rPr lang="fr-FR" baseline="30000" dirty="0"/>
              <a:t>ème</a:t>
            </a:r>
            <a:r>
              <a:rPr lang="fr-FR" dirty="0"/>
              <a:t> couche sèche (contrôle visuel, épaisseur),</a:t>
            </a:r>
          </a:p>
          <a:p>
            <a:pPr lvl="1"/>
            <a:r>
              <a:rPr lang="fr-FR" dirty="0"/>
              <a:t>contrôle de la 3</a:t>
            </a:r>
            <a:r>
              <a:rPr lang="fr-FR" baseline="30000" dirty="0"/>
              <a:t>ème</a:t>
            </a:r>
            <a:r>
              <a:rPr lang="fr-FR" dirty="0"/>
              <a:t> couche (finition) visuel,</a:t>
            </a:r>
          </a:p>
          <a:p>
            <a:pPr lvl="1"/>
            <a:r>
              <a:rPr lang="fr-FR" dirty="0"/>
              <a:t>contrôle épaisseur sèche du système.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2946101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441CC1-1B5D-CD4A-9A08-E0E4FFE4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F1C4F-0D07-EE4F-B007-D25C4F0AC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8" y="207487"/>
            <a:ext cx="4987647" cy="276999"/>
          </a:xfrm>
        </p:spPr>
        <p:txBody>
          <a:bodyPr/>
          <a:lstStyle/>
          <a:p>
            <a:r>
              <a:rPr lang="fr-FR" b="1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301BB1B-8CC8-6A4F-985E-10FC8E00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5" y="587851"/>
            <a:ext cx="8325339" cy="387798"/>
          </a:xfrm>
        </p:spPr>
        <p:txBody>
          <a:bodyPr lIns="0" tIns="0" rIns="0" bIns="0">
            <a:normAutofit/>
          </a:bodyPr>
          <a:lstStyle/>
          <a:p>
            <a:r>
              <a:rPr lang="fr-FR" sz="2800" dirty="0"/>
              <a:t>Acte II – Résultat Inspection...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75194872-1736-3E4B-939A-AD7DAC1216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b="3920"/>
          <a:stretch>
            <a:fillRect/>
          </a:stretch>
        </p:blipFill>
        <p:spPr>
          <a:xfrm>
            <a:off x="659994" y="1260796"/>
            <a:ext cx="7950216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31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441CC1-1B5D-CD4A-9A08-E0E4FFE4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F1C4F-0D07-EE4F-B007-D25C4F0AC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8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301BB1B-8CC8-6A4F-985E-10FC8E00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5" y="587851"/>
            <a:ext cx="8325339" cy="387798"/>
          </a:xfrm>
        </p:spPr>
        <p:txBody>
          <a:bodyPr lIns="0" tIns="0" rIns="0" bIns="0">
            <a:normAutofit/>
          </a:bodyPr>
          <a:lstStyle/>
          <a:p>
            <a:r>
              <a:rPr lang="fr-FR" sz="2800" dirty="0"/>
              <a:t>Acte II – Résultat Inspection...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2E89E35-F3F0-F042-97D1-DF87F517C4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" b="5404"/>
          <a:stretch>
            <a:fillRect/>
          </a:stretch>
        </p:blipFill>
        <p:spPr>
          <a:xfrm>
            <a:off x="396000" y="1155600"/>
            <a:ext cx="8280000" cy="34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7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441CC1-1B5D-CD4A-9A08-E0E4FFE4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F1C4F-0D07-EE4F-B007-D25C4F0AC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8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301BB1B-8CC8-6A4F-985E-10FC8E00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5" y="587851"/>
            <a:ext cx="8325339" cy="387798"/>
          </a:xfrm>
        </p:spPr>
        <p:txBody>
          <a:bodyPr lIns="0" tIns="0" rIns="0" bIns="0">
            <a:normAutofit/>
          </a:bodyPr>
          <a:lstStyle/>
          <a:p>
            <a:r>
              <a:rPr lang="fr-FR" sz="2800" dirty="0"/>
              <a:t>Acte II – Résultat Inspection...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809EF8A-43DD-EB40-9AC3-0BFF1B29FC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106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4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Acte II – Fin de la Mission d’inspection...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Suite à cette observation, l’inspecteur informe le client (rapport d'inspection).</a:t>
            </a:r>
          </a:p>
          <a:p>
            <a:pPr lvl="1"/>
            <a:r>
              <a:rPr lang="fr-FR" dirty="0"/>
              <a:t>Émission d'un rapport de non-conformité.</a:t>
            </a:r>
          </a:p>
          <a:p>
            <a:pPr>
              <a:lnSpc>
                <a:spcPct val="100000"/>
              </a:lnSpc>
              <a:spcBef>
                <a:spcPts val="1950"/>
              </a:spcBef>
            </a:pPr>
            <a:r>
              <a:rPr lang="fr-FR" b="1" dirty="0"/>
              <a:t>Étape suivante : </a:t>
            </a:r>
            <a:r>
              <a:rPr lang="fr-FR" b="1" dirty="0">
                <a:solidFill>
                  <a:schemeClr val="accent1"/>
                </a:solidFill>
              </a:rPr>
              <a:t>Acte III</a:t>
            </a:r>
          </a:p>
          <a:p>
            <a:pPr lvl="1"/>
            <a:r>
              <a:rPr lang="fr-FR" dirty="0"/>
              <a:t>Expertise, identification du désordre, proposition d’une solution </a:t>
            </a:r>
          </a:p>
          <a:p>
            <a:pPr lvl="1"/>
            <a:r>
              <a:rPr lang="fr-FR" dirty="0"/>
              <a:t>Traitement de la non-conformité </a:t>
            </a:r>
          </a:p>
          <a:p>
            <a:pPr lvl="1"/>
            <a:r>
              <a:rPr lang="fr-FR" dirty="0"/>
              <a:t>Levée de la non-conformité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273822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Acte III – Expertise pour la recherche des causes...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Le Maitre d'Ouvrage demande à l'inspecteur d’assister </a:t>
            </a:r>
            <a:r>
              <a:rPr lang="fr-FR" b="1" dirty="0"/>
              <a:t>son expert peinture </a:t>
            </a:r>
            <a:r>
              <a:rPr lang="fr-FR" dirty="0"/>
              <a:t>dans la recherche des causes du désordre. </a:t>
            </a:r>
          </a:p>
          <a:p>
            <a:pPr>
              <a:lnSpc>
                <a:spcPct val="100000"/>
              </a:lnSpc>
            </a:pPr>
            <a:r>
              <a:rPr lang="fr-FR" dirty="0"/>
              <a:t>Dans ce cas de figure le plus important est de résoudre le problème, plutôt que d’entrer dans une procédure de contentieux et de lever la non-conformité. </a:t>
            </a:r>
          </a:p>
          <a:p>
            <a:pPr>
              <a:lnSpc>
                <a:spcPct val="100000"/>
              </a:lnSpc>
            </a:pPr>
            <a:r>
              <a:rPr lang="fr-FR" dirty="0"/>
              <a:t>Mise en place d'un protocole d'essais pour rechercher les facteurs influençant, dont :</a:t>
            </a:r>
          </a:p>
          <a:p>
            <a:pPr lvl="1"/>
            <a:r>
              <a:rPr lang="fr-FR" dirty="0"/>
              <a:t>1. la préparation de surface ;</a:t>
            </a:r>
          </a:p>
          <a:p>
            <a:pPr lvl="1"/>
            <a:r>
              <a:rPr lang="fr-FR" dirty="0"/>
              <a:t>2. les conditions de préparation du produit de peinture ;</a:t>
            </a:r>
          </a:p>
          <a:p>
            <a:pPr lvl="1"/>
            <a:r>
              <a:rPr lang="fr-FR" dirty="0"/>
              <a:t>3. le procédé d'application de la première couche ;</a:t>
            </a:r>
          </a:p>
          <a:p>
            <a:pPr lvl="1"/>
            <a:r>
              <a:rPr lang="fr-FR" dirty="0"/>
              <a:t>4. la couche origine du désordre ;</a:t>
            </a:r>
          </a:p>
          <a:p>
            <a:pPr lvl="1"/>
            <a:r>
              <a:rPr lang="fr-FR" dirty="0"/>
              <a:t>5. essais d'application de différents lots de production des produits.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466876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5" y="1578427"/>
            <a:ext cx="3330066" cy="150537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Acte III – Différents essais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95288" y="1155600"/>
            <a:ext cx="4600035" cy="6165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Le Fournisseur de peinture a été averti dès l'apparition du désordre et tenu informé des investigations et de leurs résultats.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3811" r="48306"/>
          <a:stretch/>
        </p:blipFill>
        <p:spPr>
          <a:xfrm>
            <a:off x="1642105" y="3028960"/>
            <a:ext cx="2086161" cy="1748626"/>
          </a:xfrm>
          <a:prstGeom prst="rect">
            <a:avLst/>
          </a:prstGeom>
        </p:spPr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D369961-84D4-654D-AE1E-E4A3EB812F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95324" y="1104801"/>
            <a:ext cx="3480632" cy="34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Acte IV– Expertise-Résolution de la non-conformité :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95289" y="1104606"/>
            <a:ext cx="8353425" cy="35620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fr-FR" dirty="0"/>
              <a:t>Le désordre s'avère liée à l’utilisation de certains lots de produit.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fr-FR" dirty="0"/>
              <a:t>Actions correctives: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remplacement des produits défaillants par le Fabricant ;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mise en place d'un protocole de vérification des produits avant chaque application ;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définition d'une solution de réparation des surfaces affectées par le désordre initial.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fr-FR" dirty="0">
                <a:solidFill>
                  <a:srgbClr val="FF0000"/>
                </a:solidFill>
              </a:rPr>
              <a:t>Note : Pour cet exemple nous avons opté pour un désordre lié à la fourniture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fr-FR" b="1" dirty="0"/>
              <a:t>Un phénomène de bullage peut aussi avoir comme autre origine :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Une température du subjectile élevée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Un subjectile poreux (acier métallisé)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Stockage sur site avec exposition à des températures élevées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L’utilisation pour l’application d’un diluant non adapté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L’utilisation d’un diluant régissant avec le mélange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L’emploi d’un durcisseur non adapté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Un non respect des proportions de mélange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Un non respect du temps de murissement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dirty="0"/>
              <a:t>Un temps mélange, trop long avec une vitesse excessive, sans délai d’attente avant emploi, etc…</a:t>
            </a:r>
          </a:p>
          <a:p>
            <a:pPr marL="0" lvl="1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r-FR" sz="1900" b="1" dirty="0"/>
              <a:t>Conclusion : chaque cas doit être traité comme un nouveau cas.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493769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107" y="536984"/>
            <a:ext cx="8341520" cy="1384662"/>
          </a:xfrm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de votre aimable 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attention </a:t>
            </a:r>
            <a:br>
              <a:rPr lang="fr-FR" alt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04A43F-A423-C046-8A5D-A3C8FD3B9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L’Inspection et L’Expertise en revêtement anticorrosion par peinture</a:t>
            </a:r>
            <a:endParaRPr lang="fr-FR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54005BA-57CD-EE40-90A2-BED9C617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64" y="801914"/>
            <a:ext cx="2608059" cy="115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us-titre 10">
            <a:extLst>
              <a:ext uri="{FF2B5EF4-FFF2-40B4-BE49-F238E27FC236}">
                <a16:creationId xmlns:a16="http://schemas.microsoft.com/office/drawing/2014/main" id="{B02D436E-7CE6-2246-A502-E5FA44E15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6645" y="1983269"/>
            <a:ext cx="2178096" cy="397032"/>
          </a:xfrm>
        </p:spPr>
        <p:txBody>
          <a:bodyPr wrap="none">
            <a:spAutoFit/>
          </a:bodyPr>
          <a:lstStyle/>
          <a:p>
            <a:pPr algn="ctr"/>
            <a:r>
              <a:rPr lang="fr-FR" altLang="fr-FR" dirty="0" err="1">
                <a:solidFill>
                  <a:schemeClr val="bg1"/>
                </a:solidFill>
              </a:rPr>
              <a:t>www.aficpar.org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27ED79A-5C35-B240-8438-5E69713E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b="2995"/>
          <a:stretch>
            <a:fillRect/>
          </a:stretch>
        </p:blipFill>
        <p:spPr bwMode="auto">
          <a:xfrm>
            <a:off x="3585920" y="2849613"/>
            <a:ext cx="1725854" cy="17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58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504396" y="1223099"/>
            <a:ext cx="8216231" cy="31250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Inspection</a:t>
            </a:r>
            <a:r>
              <a:rPr lang="fr-FR" b="1" dirty="0"/>
              <a:t> 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Cadre historique et normatif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Le rôle de l’Inspecteur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Ethique et déontologie</a:t>
            </a:r>
          </a:p>
          <a:p>
            <a:pPr>
              <a:lnSpc>
                <a:spcPct val="120000"/>
              </a:lnSpc>
            </a:pPr>
            <a:r>
              <a:rPr lang="fr-FR" dirty="0"/>
              <a:t>Expertise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Définitions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Rôle de l’Expert</a:t>
            </a:r>
          </a:p>
          <a:p>
            <a:pPr>
              <a:lnSpc>
                <a:spcPct val="120000"/>
              </a:lnSpc>
            </a:pPr>
            <a:r>
              <a:rPr lang="fr-FR" dirty="0"/>
              <a:t>Inspection et expertise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Compétences communes et spécificités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Passage de l’Inspection à l’Expertise</a:t>
            </a:r>
          </a:p>
          <a:p>
            <a:pPr>
              <a:lnSpc>
                <a:spcPct val="120000"/>
              </a:lnSpc>
            </a:pPr>
            <a:r>
              <a:rPr lang="fr-FR" dirty="0"/>
              <a:t>Retour d’expérience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2D1492-2740-6247-8316-BBE91A078C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 wrap="none" lIns="0" rIns="0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4287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Inspection : cadre historique et  normatif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95289" y="1155600"/>
            <a:ext cx="8353425" cy="3518100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fr-FR" altLang="fr-FR" dirty="0"/>
              <a:t>Il existe des inspecteurs certifiés dans un grand nombre de pays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fr-FR" altLang="fr-FR" b="1" dirty="0">
                <a:solidFill>
                  <a:srgbClr val="E32C91"/>
                </a:solidFill>
              </a:rPr>
              <a:t>En France</a:t>
            </a:r>
            <a:r>
              <a:rPr lang="fr-FR" altLang="fr-FR" dirty="0"/>
              <a:t>, la certification inspecteur ACQPA / FROSIO est la plus répandue, L’ACQPA est accréditée par le COFRAC pour ses activités de certification de personnes (accréditation n°4-0021).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fr-FR" altLang="fr-FR" dirty="0"/>
              <a:t>Autres certifications : NACE, SSPC (</a:t>
            </a:r>
            <a:r>
              <a:rPr lang="fr-FR" altLang="fr-FR" b="1" dirty="0">
                <a:solidFill>
                  <a:srgbClr val="E32C91"/>
                </a:solidFill>
              </a:rPr>
              <a:t>USA</a:t>
            </a:r>
            <a:r>
              <a:rPr lang="fr-FR" altLang="fr-FR" dirty="0"/>
              <a:t>), ICorr (</a:t>
            </a:r>
            <a:r>
              <a:rPr lang="fr-FR" altLang="fr-FR" b="1" dirty="0">
                <a:solidFill>
                  <a:srgbClr val="E32C91"/>
                </a:solidFill>
              </a:rPr>
              <a:t>GB</a:t>
            </a:r>
            <a:r>
              <a:rPr lang="fr-FR" altLang="fr-FR" dirty="0"/>
              <a:t>)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fr-FR" altLang="fr-FR" dirty="0"/>
              <a:t>Cadre normatif  FROSIO – ACQPA / FROSIO </a:t>
            </a:r>
            <a:r>
              <a:rPr lang="fr-FR" altLang="fr-FR" dirty="0">
                <a:solidFill>
                  <a:srgbClr val="E32C91"/>
                </a:solidFill>
              </a:rPr>
              <a:t>initialement</a:t>
            </a:r>
            <a:r>
              <a:rPr lang="fr-FR" altLang="fr-FR" dirty="0"/>
              <a:t> défini par la norme NS 476 « Paints and coatings- Approval and certification of surface treatment inspectors »</a:t>
            </a:r>
            <a:br>
              <a:rPr lang="fr-FR" altLang="fr-FR" dirty="0"/>
            </a:br>
            <a:r>
              <a:rPr lang="fr-FR" altLang="fr-FR" sz="1400" i="1" dirty="0"/>
              <a:t>(« Maling og belegg - Godkjenning og sertifisering av inspektører for overflatebehandling »)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SzPct val="100000"/>
              <a:defRPr/>
            </a:pPr>
            <a:r>
              <a:rPr lang="fr-FR" altLang="fr-FR" dirty="0"/>
              <a:t>Organisme certificateur conforme à la norme ISO 17024 : </a:t>
            </a:r>
            <a:br>
              <a:rPr lang="fr-FR" altLang="fr-FR" dirty="0"/>
            </a:br>
            <a:r>
              <a:rPr lang="fr-FR" altLang="fr-FR" dirty="0"/>
              <a:t>« Évaluation de la conformité - Exigences générales pour </a:t>
            </a:r>
            <a:br>
              <a:rPr lang="fr-FR" altLang="fr-FR" dirty="0"/>
            </a:br>
            <a:r>
              <a:rPr lang="fr-FR" altLang="fr-FR" dirty="0"/>
              <a:t>les organismes de certification procédant à la certification de personnes »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fr-FR" altLang="fr-FR" b="1" dirty="0">
                <a:solidFill>
                  <a:srgbClr val="FF0000"/>
                </a:solidFill>
              </a:rPr>
              <a:t>INSPECTEUR = certification de Niveau III (carte rouge)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6B11F9-161A-3445-9388-7F3D9E82C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 wrap="none" lIns="0" rIns="0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L’Inspection et L’Expertise en revêtement anticorrosion par peinture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9F974A1-A6CF-E74D-BC9A-003E228F1CDB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r="18177"/>
          <a:stretch>
            <a:fillRect/>
          </a:stretch>
        </p:blipFill>
        <p:spPr bwMode="auto">
          <a:xfrm>
            <a:off x="7111259" y="3289179"/>
            <a:ext cx="1361909" cy="158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41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Inspection : cadre historique et  normatif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45000"/>
              <a:defRPr/>
            </a:pPr>
            <a:r>
              <a:rPr lang="fr-FR" altLang="fr-FR" sz="1600" dirty="0"/>
              <a:t>Certifications délivrées sur </a:t>
            </a:r>
            <a:r>
              <a:rPr lang="fr-FR" altLang="fr-FR" sz="1600" b="1" dirty="0">
                <a:solidFill>
                  <a:srgbClr val="E32C91"/>
                </a:solidFill>
              </a:rPr>
              <a:t>une base commune</a:t>
            </a:r>
            <a:r>
              <a:rPr lang="fr-FR" altLang="fr-FR" sz="1600" dirty="0"/>
              <a:t> :</a:t>
            </a:r>
          </a:p>
          <a:p>
            <a:pPr lvl="1">
              <a:lnSpc>
                <a:spcPct val="120000"/>
              </a:lnSpc>
            </a:pPr>
            <a:r>
              <a:rPr lang="fr-FR" sz="1400" b="1" dirty="0">
                <a:solidFill>
                  <a:srgbClr val="E32C91"/>
                </a:solidFill>
              </a:rPr>
              <a:t>E</a:t>
            </a:r>
            <a:r>
              <a:rPr lang="fr-FR" altLang="fr-FR" sz="1400" b="1" dirty="0">
                <a:solidFill>
                  <a:srgbClr val="E32C91"/>
                </a:solidFill>
              </a:rPr>
              <a:t>xpérience professionnelle </a:t>
            </a:r>
            <a:r>
              <a:rPr lang="fr-FR" altLang="fr-FR" sz="1400" dirty="0"/>
              <a:t>technique </a:t>
            </a:r>
            <a:br>
              <a:rPr lang="fr-FR" altLang="fr-FR" sz="1400" dirty="0"/>
            </a:br>
            <a:r>
              <a:rPr lang="fr-FR" altLang="fr-FR" sz="1400" dirty="0"/>
              <a:t>dans le domaine de l'anticorrosion par revêtements</a:t>
            </a:r>
          </a:p>
          <a:p>
            <a:pPr lvl="1">
              <a:lnSpc>
                <a:spcPct val="120000"/>
              </a:lnSpc>
            </a:pPr>
            <a:r>
              <a:rPr lang="fr-FR" altLang="fr-FR" sz="1400" dirty="0"/>
              <a:t>Réussite à un </a:t>
            </a:r>
            <a:r>
              <a:rPr lang="fr-FR" altLang="fr-FR" sz="1400" b="1" dirty="0">
                <a:solidFill>
                  <a:srgbClr val="E32C91"/>
                </a:solidFill>
              </a:rPr>
              <a:t>examen pratique et théorique</a:t>
            </a:r>
            <a:endParaRPr lang="fr-FR" altLang="fr-FR" sz="1400" dirty="0">
              <a:solidFill>
                <a:srgbClr val="E32C9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SzPct val="45000"/>
              <a:defRPr/>
            </a:pPr>
            <a:r>
              <a:rPr lang="fr-FR" altLang="fr-FR" sz="1600" dirty="0"/>
              <a:t>Support à l'action de l'inspecteur : </a:t>
            </a:r>
            <a:br>
              <a:rPr lang="fr-FR" altLang="fr-FR" sz="1600" dirty="0"/>
            </a:br>
            <a:r>
              <a:rPr lang="fr-FR" altLang="fr-FR" sz="1600" b="1" dirty="0">
                <a:solidFill>
                  <a:srgbClr val="E32C91"/>
                </a:solidFill>
              </a:rPr>
              <a:t>norme ISO 12944 </a:t>
            </a:r>
            <a:endParaRPr lang="fr-FR" altLang="fr-FR" sz="1400" dirty="0">
              <a:solidFill>
                <a:srgbClr val="E32C91"/>
              </a:solidFill>
              <a:highlight>
                <a:srgbClr val="FFFF00"/>
              </a:highlight>
            </a:endParaRPr>
          </a:p>
          <a:p>
            <a:pPr lvl="1">
              <a:lnSpc>
                <a:spcPct val="120000"/>
              </a:lnSpc>
            </a:pPr>
            <a:r>
              <a:rPr lang="fr-FR" altLang="fr-FR" sz="1400" dirty="0"/>
              <a:t>Partie 4 - Types de surface et préparation de surface</a:t>
            </a:r>
          </a:p>
          <a:p>
            <a:pPr lvl="1">
              <a:lnSpc>
                <a:spcPct val="120000"/>
              </a:lnSpc>
            </a:pPr>
            <a:r>
              <a:rPr lang="fr-FR" sz="1400" dirty="0"/>
              <a:t>P</a:t>
            </a:r>
            <a:r>
              <a:rPr lang="fr-FR" altLang="fr-FR" sz="1400" dirty="0"/>
              <a:t>artie 7 - Exécution et surveillance des travaux </a:t>
            </a:r>
            <a:br>
              <a:rPr lang="fr-FR" altLang="fr-FR" sz="1400" dirty="0"/>
            </a:br>
            <a:r>
              <a:rPr lang="fr-FR" altLang="fr-FR" sz="1400" dirty="0"/>
              <a:t>de peinture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SzPct val="45000"/>
              <a:defRPr/>
            </a:pPr>
            <a:r>
              <a:rPr lang="fr-FR" altLang="fr-FR" sz="1600" dirty="0"/>
              <a:t>Cette norme est applicable dans le respect </a:t>
            </a:r>
            <a:br>
              <a:rPr lang="fr-FR" altLang="fr-FR" sz="1600" dirty="0"/>
            </a:br>
            <a:r>
              <a:rPr lang="fr-FR" altLang="fr-FR" sz="1600" dirty="0"/>
              <a:t>des </a:t>
            </a:r>
            <a:r>
              <a:rPr lang="fr-FR" altLang="fr-FR" sz="1600" b="1" dirty="0">
                <a:solidFill>
                  <a:srgbClr val="E32C91"/>
                </a:solidFill>
              </a:rPr>
              <a:t>spécifications contractuelles</a:t>
            </a:r>
            <a:r>
              <a:rPr lang="fr-FR" altLang="fr-FR" sz="1600" dirty="0">
                <a:solidFill>
                  <a:srgbClr val="E32C91"/>
                </a:solidFill>
              </a:rPr>
              <a:t> </a:t>
            </a:r>
            <a:br>
              <a:rPr lang="fr-FR" altLang="fr-FR" sz="1600" dirty="0">
                <a:solidFill>
                  <a:srgbClr val="00B050"/>
                </a:solidFill>
              </a:rPr>
            </a:br>
            <a:r>
              <a:rPr lang="fr-FR" altLang="fr-FR" sz="1600" dirty="0"/>
              <a:t>et des </a:t>
            </a:r>
            <a:r>
              <a:rPr lang="fr-FR" altLang="fr-FR" sz="1600" b="1" dirty="0">
                <a:solidFill>
                  <a:srgbClr val="E32C91"/>
                </a:solidFill>
              </a:rPr>
              <a:t>prérogatives</a:t>
            </a:r>
            <a:r>
              <a:rPr lang="fr-FR" altLang="fr-FR" sz="1600" dirty="0"/>
              <a:t> conférées à l'Inspecteur </a:t>
            </a:r>
            <a:br>
              <a:rPr lang="fr-FR" altLang="fr-FR" sz="1600" dirty="0"/>
            </a:br>
            <a:r>
              <a:rPr lang="fr-FR" altLang="fr-FR" sz="1600" dirty="0"/>
              <a:t>dans sa mission</a:t>
            </a:r>
            <a:endParaRPr lang="fr-FR" sz="16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87E48F5-D92F-0044-90D4-821D8581442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b="1196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6B11F9-161A-3445-9388-7F3D9E82C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196336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4CBFC49-90C2-8547-B04D-06277298575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Inspection : cadre historique et  normatif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altLang="fr-FR" dirty="0">
                <a:latin typeface="Arial" panose="020B0604020202020204" pitchFamily="34" charset="0"/>
              </a:rPr>
              <a:t>L’Inspection est commanditée par toute partie prenante d'un projet et consiste à une évaluation détaillée sur la base de critères spécifiés.</a:t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L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 rôle de l’inspecteur est défini comme suit :</a:t>
            </a:r>
          </a:p>
          <a:p>
            <a:pPr>
              <a:lnSpc>
                <a:spcPct val="120000"/>
              </a:lnSpc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altLang="fr-FR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L'objectif est donc de rapporter les informations Qualité au commanditaire de l'inspection</a:t>
            </a:r>
            <a:endParaRPr lang="fr-FR" dirty="0">
              <a:solidFill>
                <a:srgbClr val="E32C91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6B11F9-161A-3445-9388-7F3D9E82C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  <p:grpSp>
        <p:nvGrpSpPr>
          <p:cNvPr id="42" name="Group 5">
            <a:extLst>
              <a:ext uri="{FF2B5EF4-FFF2-40B4-BE49-F238E27FC236}">
                <a16:creationId xmlns:a16="http://schemas.microsoft.com/office/drawing/2014/main" id="{6382660F-8E89-6349-ACD0-3FC64A7AA8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8627" y="1999332"/>
            <a:ext cx="8352000" cy="2241713"/>
            <a:chOff x="712" y="1746"/>
            <a:chExt cx="6366" cy="1345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E00F6CF3-F96F-604E-B03A-94020EA95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" y="1746"/>
              <a:ext cx="6366" cy="1345"/>
              <a:chOff x="712" y="1746"/>
              <a:chExt cx="6366" cy="1345"/>
            </a:xfrm>
          </p:grpSpPr>
          <p:sp>
            <p:nvSpPr>
              <p:cNvPr id="45" name="AutoShape 7">
                <a:extLst>
                  <a:ext uri="{FF2B5EF4-FFF2-40B4-BE49-F238E27FC236}">
                    <a16:creationId xmlns:a16="http://schemas.microsoft.com/office/drawing/2014/main" id="{35056DC6-3F85-BC4D-B357-4CBD8B59F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1860"/>
                <a:ext cx="2202" cy="427"/>
              </a:xfrm>
              <a:prstGeom prst="flowChartProcess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9040" rIns="90000" bIns="45000" anchor="ctr"/>
              <a:lstStyle>
                <a:lvl1pPr>
                  <a:lnSpc>
                    <a:spcPct val="92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lnSpc>
                    <a:spcPct val="92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lnSpc>
                    <a:spcPct val="92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lnSpc>
                    <a:spcPct val="92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lnSpc>
                    <a:spcPct val="92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spcAft>
                    <a:spcPct val="0"/>
                  </a:spcAft>
                  <a:buClrTx/>
                  <a:buFontTx/>
                  <a:buNone/>
                </a:pPr>
                <a:r>
                  <a:rPr lang="fr-FR" altLang="fr-FR" sz="1800" b="1" dirty="0">
                    <a:solidFill>
                      <a:srgbClr val="E32C91"/>
                    </a:solidFill>
                    <a:latin typeface="Arial" panose="020B0604020202020204" pitchFamily="34" charset="0"/>
                  </a:rPr>
                  <a:t>Rapporter</a:t>
                </a:r>
              </a:p>
              <a:p>
                <a:pPr algn="ctr" eaLnBrk="1">
                  <a:lnSpc>
                    <a:spcPct val="93000"/>
                  </a:lnSpc>
                  <a:spcAft>
                    <a:spcPct val="0"/>
                  </a:spcAft>
                  <a:buClrTx/>
                  <a:buFontTx/>
                  <a:buNone/>
                </a:pPr>
                <a:r>
                  <a:rPr lang="fr-FR" altLang="fr-FR" sz="1800" b="1" dirty="0">
                    <a:solidFill>
                      <a:srgbClr val="E32C91"/>
                    </a:solidFill>
                    <a:latin typeface="Arial" panose="020B0604020202020204" pitchFamily="34" charset="0"/>
                  </a:rPr>
                  <a:t>(documenter des faits !)</a:t>
                </a:r>
              </a:p>
            </p:txBody>
          </p:sp>
          <p:sp>
            <p:nvSpPr>
              <p:cNvPr id="46" name="AutoShape 8">
                <a:extLst>
                  <a:ext uri="{FF2B5EF4-FFF2-40B4-BE49-F238E27FC236}">
                    <a16:creationId xmlns:a16="http://schemas.microsoft.com/office/drawing/2014/main" id="{97974255-A70E-374E-82C0-5E8A73222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5" y="2823"/>
                <a:ext cx="1634" cy="268"/>
              </a:xfrm>
              <a:prstGeom prst="flowChartConnector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9040" rIns="90000" bIns="45000" anchor="ctr"/>
              <a:lstStyle>
                <a:lvl1pPr>
                  <a:lnSpc>
                    <a:spcPct val="92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lnSpc>
                    <a:spcPct val="92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lnSpc>
                    <a:spcPct val="92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lnSpc>
                    <a:spcPct val="92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lnSpc>
                    <a:spcPct val="92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Aft>
                    <a:spcPct val="0"/>
                  </a:spcAft>
                  <a:buClrTx/>
                  <a:buFontTx/>
                  <a:buNone/>
                </a:pPr>
                <a:r>
                  <a:rPr lang="fr-FR" altLang="fr-FR" sz="14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SPÉCIFICATION</a:t>
                </a:r>
              </a:p>
            </p:txBody>
          </p:sp>
          <p:sp>
            <p:nvSpPr>
              <p:cNvPr id="47" name="AutoShape 9">
                <a:extLst>
                  <a:ext uri="{FF2B5EF4-FFF2-40B4-BE49-F238E27FC236}">
                    <a16:creationId xmlns:a16="http://schemas.microsoft.com/office/drawing/2014/main" id="{C7A68243-8B41-8C4E-ADA8-1AEE7500F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1746"/>
                <a:ext cx="1251" cy="451"/>
              </a:xfrm>
              <a:prstGeom prst="flowChartDecision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9040" rIns="90000" bIns="45000" anchor="ctr"/>
              <a:lstStyle>
                <a:lvl1pPr>
                  <a:lnSpc>
                    <a:spcPct val="92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lnSpc>
                    <a:spcPct val="92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lnSpc>
                    <a:spcPct val="92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lnSpc>
                    <a:spcPct val="92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lnSpc>
                    <a:spcPct val="92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spcAft>
                    <a:spcPct val="0"/>
                  </a:spcAft>
                  <a:buClrTx/>
                  <a:buFontTx/>
                  <a:buNone/>
                </a:pPr>
                <a:r>
                  <a:rPr lang="fr-FR" altLang="fr-FR" sz="1400" dirty="0">
                    <a:latin typeface="Arial" panose="020B0604020202020204" pitchFamily="34" charset="0"/>
                  </a:rPr>
                  <a:t>Observer</a:t>
                </a:r>
              </a:p>
            </p:txBody>
          </p:sp>
          <p:sp>
            <p:nvSpPr>
              <p:cNvPr id="48" name="AutoShape 10">
                <a:extLst>
                  <a:ext uri="{FF2B5EF4-FFF2-40B4-BE49-F238E27FC236}">
                    <a16:creationId xmlns:a16="http://schemas.microsoft.com/office/drawing/2014/main" id="{73AFB0EB-DA3F-3544-AB22-0ABFF4ECA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" y="2261"/>
                <a:ext cx="1372" cy="761"/>
              </a:xfrm>
              <a:prstGeom prst="flowChartDecision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9040" rIns="90000" bIns="45000" anchor="ctr"/>
              <a:lstStyle>
                <a:lvl1pPr>
                  <a:lnSpc>
                    <a:spcPct val="92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lnSpc>
                    <a:spcPct val="92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lnSpc>
                    <a:spcPct val="92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lnSpc>
                    <a:spcPct val="92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lnSpc>
                    <a:spcPct val="92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spcAft>
                    <a:spcPct val="0"/>
                  </a:spcAft>
                  <a:buClrTx/>
                  <a:buFontTx/>
                  <a:buNone/>
                </a:pPr>
                <a:r>
                  <a:rPr lang="fr-FR" altLang="fr-FR" sz="1400" dirty="0">
                    <a:latin typeface="Arial" panose="020B0604020202020204" pitchFamily="34" charset="0"/>
                  </a:rPr>
                  <a:t>Inspecter</a:t>
                </a:r>
                <a:br>
                  <a:rPr lang="fr-FR" altLang="fr-FR" sz="1400" dirty="0">
                    <a:latin typeface="Arial" panose="020B0604020202020204" pitchFamily="34" charset="0"/>
                  </a:rPr>
                </a:br>
                <a:r>
                  <a:rPr lang="fr-FR" altLang="fr-FR" sz="1400" dirty="0">
                    <a:latin typeface="Arial" panose="020B0604020202020204" pitchFamily="34" charset="0"/>
                  </a:rPr>
                  <a:t>Contrôler</a:t>
                </a:r>
                <a:br>
                  <a:rPr lang="fr-FR" altLang="fr-FR" sz="1400" dirty="0">
                    <a:latin typeface="Arial" panose="020B0604020202020204" pitchFamily="34" charset="0"/>
                  </a:rPr>
                </a:br>
                <a:r>
                  <a:rPr lang="fr-FR" altLang="fr-FR" sz="1400" dirty="0">
                    <a:latin typeface="Arial" panose="020B0604020202020204" pitchFamily="34" charset="0"/>
                  </a:rPr>
                  <a:t>Tester</a:t>
                </a:r>
              </a:p>
            </p:txBody>
          </p:sp>
          <p:cxnSp>
            <p:nvCxnSpPr>
              <p:cNvPr id="49" name="AutoShape 11">
                <a:extLst>
                  <a:ext uri="{FF2B5EF4-FFF2-40B4-BE49-F238E27FC236}">
                    <a16:creationId xmlns:a16="http://schemas.microsoft.com/office/drawing/2014/main" id="{2795625F-B529-7E48-80B5-39AF00A7E8BC}"/>
                  </a:ext>
                </a:extLst>
              </p:cNvPr>
              <p:cNvCxnSpPr>
                <a:cxnSpLocks noChangeShapeType="1"/>
                <a:stCxn id="47" idx="3"/>
                <a:endCxn id="52" idx="1"/>
              </p:cNvCxnSpPr>
              <p:nvPr/>
            </p:nvCxnSpPr>
            <p:spPr bwMode="auto">
              <a:xfrm>
                <a:off x="2084" y="1972"/>
                <a:ext cx="1000" cy="114"/>
              </a:xfrm>
              <a:prstGeom prst="bentConnector3">
                <a:avLst>
                  <a:gd name="adj1" fmla="val 5000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12">
                <a:extLst>
                  <a:ext uri="{FF2B5EF4-FFF2-40B4-BE49-F238E27FC236}">
                    <a16:creationId xmlns:a16="http://schemas.microsoft.com/office/drawing/2014/main" id="{C7C5E4CE-B8B5-A541-988A-FB25D5C068B3}"/>
                  </a:ext>
                </a:extLst>
              </p:cNvPr>
              <p:cNvCxnSpPr>
                <a:cxnSpLocks noChangeShapeType="1"/>
                <a:stCxn id="48" idx="3"/>
                <a:endCxn id="52" idx="1"/>
              </p:cNvCxnSpPr>
              <p:nvPr/>
            </p:nvCxnSpPr>
            <p:spPr bwMode="auto">
              <a:xfrm flipV="1">
                <a:off x="2084" y="2086"/>
                <a:ext cx="1000" cy="556"/>
              </a:xfrm>
              <a:prstGeom prst="bentConnector3">
                <a:avLst>
                  <a:gd name="adj1" fmla="val 5000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AutoShape 13">
                <a:extLst>
                  <a:ext uri="{FF2B5EF4-FFF2-40B4-BE49-F238E27FC236}">
                    <a16:creationId xmlns:a16="http://schemas.microsoft.com/office/drawing/2014/main" id="{4D60DE6F-F481-4841-B0FE-7EE83C244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973"/>
                <a:ext cx="541" cy="178"/>
              </a:xfrm>
              <a:prstGeom prst="rightArrow">
                <a:avLst>
                  <a:gd name="adj1" fmla="val 50000"/>
                  <a:gd name="adj2" fmla="val 7598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fr-FR" altLang="fr-FR" sz="2000"/>
              </a:p>
            </p:txBody>
          </p:sp>
          <p:sp>
            <p:nvSpPr>
              <p:cNvPr id="52" name="AutoShape 14">
                <a:extLst>
                  <a:ext uri="{FF2B5EF4-FFF2-40B4-BE49-F238E27FC236}">
                    <a16:creationId xmlns:a16="http://schemas.microsoft.com/office/drawing/2014/main" id="{6A0816FA-312C-5E4A-8759-BD926142E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" y="1860"/>
                <a:ext cx="995" cy="451"/>
              </a:xfrm>
              <a:prstGeom prst="flowChartDecision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9040" rIns="90000" bIns="45000" anchor="ctr"/>
              <a:lstStyle>
                <a:lvl1pPr>
                  <a:lnSpc>
                    <a:spcPct val="92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lnSpc>
                    <a:spcPct val="92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lnSpc>
                    <a:spcPct val="92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lnSpc>
                    <a:spcPct val="92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lnSpc>
                    <a:spcPct val="92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lnSpc>
                    <a:spcPct val="92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spcAft>
                    <a:spcPct val="0"/>
                  </a:spcAft>
                  <a:buClrTx/>
                  <a:buFontTx/>
                  <a:buNone/>
                </a:pPr>
                <a:r>
                  <a:rPr lang="fr-FR" altLang="fr-FR" sz="1400" dirty="0">
                    <a:latin typeface="Arial" panose="020B0604020202020204" pitchFamily="34" charset="0"/>
                  </a:rPr>
                  <a:t>Vérifier</a:t>
                </a:r>
              </a:p>
            </p:txBody>
          </p:sp>
          <p:cxnSp>
            <p:nvCxnSpPr>
              <p:cNvPr id="53" name="AutoShape 15">
                <a:extLst>
                  <a:ext uri="{FF2B5EF4-FFF2-40B4-BE49-F238E27FC236}">
                    <a16:creationId xmlns:a16="http://schemas.microsoft.com/office/drawing/2014/main" id="{E7E9D170-6326-1F43-8EA1-B8F86AD27EC9}"/>
                  </a:ext>
                </a:extLst>
              </p:cNvPr>
              <p:cNvCxnSpPr>
                <a:cxnSpLocks noChangeShapeType="1"/>
                <a:stCxn id="46" idx="0"/>
                <a:endCxn id="52" idx="2"/>
              </p:cNvCxnSpPr>
              <p:nvPr/>
            </p:nvCxnSpPr>
            <p:spPr bwMode="auto">
              <a:xfrm rot="16200000" flipV="1">
                <a:off x="3326" y="2567"/>
                <a:ext cx="512" cy="0"/>
              </a:xfrm>
              <a:prstGeom prst="curvedConnector3">
                <a:avLst>
                  <a:gd name="adj1" fmla="val 50000"/>
                </a:avLst>
              </a:prstGeom>
              <a:noFill/>
              <a:ln w="9360" cap="sq">
                <a:solidFill>
                  <a:srgbClr val="000000"/>
                </a:solidFill>
                <a:prstDash val="sysDot"/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" name="AutoShape 16">
              <a:extLst>
                <a:ext uri="{FF2B5EF4-FFF2-40B4-BE49-F238E27FC236}">
                  <a16:creationId xmlns:a16="http://schemas.microsoft.com/office/drawing/2014/main" id="{4DADA108-81D3-454F-9BD7-593CC7E1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177"/>
              <a:ext cx="495" cy="621"/>
            </a:xfrm>
            <a:prstGeom prst="wedgeEllipseCallout">
              <a:avLst>
                <a:gd name="adj1" fmla="val -98468"/>
                <a:gd name="adj2" fmla="val -26167"/>
              </a:avLst>
            </a:prstGeom>
            <a:noFill/>
            <a:ln w="9360" cap="sq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240" rIns="90000" bIns="45000" anchor="ctr"/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800" dirty="0">
                  <a:latin typeface="Arial" panose="020B0604020202020204" pitchFamily="34" charset="0"/>
                </a:rPr>
                <a:t>✔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800" dirty="0">
                  <a:latin typeface="Arial" panose="020B0604020202020204" pitchFamily="34" charset="0"/>
                </a:rPr>
                <a:t>✔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800" dirty="0">
                  <a:latin typeface="Arial" panose="020B0604020202020204" pitchFamily="34" charset="0"/>
                </a:rPr>
                <a:t>✘</a:t>
              </a:r>
            </a:p>
          </p:txBody>
        </p:sp>
      </p:grpSp>
      <p:pic>
        <p:nvPicPr>
          <p:cNvPr id="54" name="Picture 18">
            <a:extLst>
              <a:ext uri="{FF2B5EF4-FFF2-40B4-BE49-F238E27FC236}">
                <a16:creationId xmlns:a16="http://schemas.microsoft.com/office/drawing/2014/main" id="{DB997B56-5892-654E-B53C-0AC6DD1C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89" y="2935253"/>
            <a:ext cx="2241191" cy="139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9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Inspection : le rôle de l’inspecteur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95289" y="1155600"/>
            <a:ext cx="8353425" cy="354587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Qui mandate l’inspecteur ?</a:t>
            </a:r>
          </a:p>
          <a:p>
            <a:pPr lvl="1">
              <a:lnSpc>
                <a:spcPct val="12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L’inspecteur est mandaté par une des parties prenantes du projet</a:t>
            </a:r>
          </a:p>
          <a:p>
            <a:pPr lvl="2">
              <a:lnSpc>
                <a:spcPct val="120000"/>
              </a:lnSpc>
              <a:spcBef>
                <a:spcPts val="150"/>
              </a:spcBef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Maître d’ouvrage</a:t>
            </a:r>
          </a:p>
          <a:p>
            <a:pPr lvl="2">
              <a:lnSpc>
                <a:spcPct val="120000"/>
              </a:lnSpc>
              <a:spcBef>
                <a:spcPts val="150"/>
              </a:spcBef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bureau d'études</a:t>
            </a:r>
          </a:p>
          <a:p>
            <a:pPr lvl="2">
              <a:lnSpc>
                <a:spcPct val="120000"/>
              </a:lnSpc>
              <a:spcBef>
                <a:spcPts val="150"/>
              </a:spcBef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L’Entrepreneur en charge des travaux</a:t>
            </a:r>
          </a:p>
          <a:p>
            <a:pPr lvl="2">
              <a:lnSpc>
                <a:spcPct val="120000"/>
              </a:lnSpc>
              <a:spcBef>
                <a:spcPts val="150"/>
              </a:spcBef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Fournisseur de revêtement</a:t>
            </a:r>
          </a:p>
          <a:p>
            <a:pPr lvl="2">
              <a:lnSpc>
                <a:spcPct val="120000"/>
              </a:lnSpc>
              <a:spcBef>
                <a:spcPts val="150"/>
              </a:spcBef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Sous-traitant du chantier</a:t>
            </a:r>
          </a:p>
          <a:p>
            <a:pPr lvl="2">
              <a:lnSpc>
                <a:spcPct val="120000"/>
              </a:lnSpc>
              <a:spcBef>
                <a:spcPts val="150"/>
              </a:spcBef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Une tierce partie / assureur, …)</a:t>
            </a:r>
          </a:p>
          <a:p>
            <a:pPr>
              <a:lnSpc>
                <a:spcPct val="120000"/>
              </a:lnSpc>
              <a:spcBef>
                <a:spcPts val="1350"/>
              </a:spcBef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mandat d’inspecteur et ses limites</a:t>
            </a:r>
          </a:p>
          <a:p>
            <a:pPr lvl="1">
              <a:lnSpc>
                <a:spcPct val="12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L’objet de l’inspection est défini par le contrat qui le lie à son client et basé sur les documents contractuels </a:t>
            </a:r>
          </a:p>
          <a:p>
            <a:pPr lvl="2">
              <a:lnSpc>
                <a:spcPct val="120000"/>
              </a:lnSpc>
              <a:spcBef>
                <a:spcPts val="150"/>
              </a:spcBef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Spécifications, Plan d’Assurance Qualité (PAQ), Inspection Test Plan (ITP), …</a:t>
            </a:r>
          </a:p>
          <a:p>
            <a:pPr>
              <a:lnSpc>
                <a:spcPct val="120000"/>
              </a:lnSpc>
              <a:spcBef>
                <a:spcPts val="1350"/>
              </a:spcBef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Responsabilité</a:t>
            </a:r>
          </a:p>
          <a:p>
            <a:pPr lvl="1">
              <a:lnSpc>
                <a:spcPct val="12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L’inspecteur a des responsabilité mais pas autorité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6B11F9-161A-3445-9388-7F3D9E82C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</p:spTree>
    <p:extLst>
      <p:ext uri="{BB962C8B-B14F-4D97-AF65-F5344CB8AC3E}">
        <p14:creationId xmlns:p14="http://schemas.microsoft.com/office/powerpoint/2010/main" val="37363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Inspection : éthique et déontologie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95289" y="1155600"/>
            <a:ext cx="8353425" cy="3358799"/>
          </a:xfr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469"/>
              </a:spcAft>
              <a:buSzPct val="100000"/>
              <a:defRPr/>
            </a:pPr>
            <a:r>
              <a:rPr lang="fr-FR" altLang="fr-FR" sz="2000" b="1" dirty="0">
                <a:solidFill>
                  <a:srgbClr val="E32C91"/>
                </a:solidFill>
              </a:rPr>
              <a:t>L'AFICPAR</a:t>
            </a:r>
            <a:r>
              <a:rPr lang="fr-FR" altLang="fr-FR" sz="2000" dirty="0"/>
              <a:t> prône </a:t>
            </a:r>
            <a:r>
              <a:rPr lang="fr-FR" altLang="fr-FR" sz="2000" dirty="0">
                <a:cs typeface="Arial" panose="020B0604020202020204" pitchFamily="34" charset="0"/>
              </a:rPr>
              <a:t>un Code de Déontologie définissant les règles de comportement d'u</a:t>
            </a:r>
            <a:r>
              <a:rPr lang="fr-FR" altLang="fr-FR" sz="2000" dirty="0"/>
              <a:t>n inspecteur sur des sujets aussi essentiels que :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respect des personnes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l'intégrité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l'hygiène, la sécurité et l'environnement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professionnalisme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pragmatisme de l’expérience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l'impartialité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la confidentialité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6B11F9-161A-3445-9388-7F3D9E82C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 Gras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6761398-6A3E-8D49-A96C-A2EBB2E7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21" y="2445491"/>
            <a:ext cx="3045222" cy="127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74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8BEAF0-A49C-E44F-8FDF-29831D92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FC49-90C2-8547-B04D-06277298575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96C29A-8B63-6F4E-8734-AB7910CC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L’Inspection : vers un rôle étendu… ?</a:t>
            </a:r>
            <a:b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73373-3E1C-644E-950E-50ACDE838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5289" y="207487"/>
            <a:ext cx="4987647" cy="276999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 Gras" charset="0"/>
              </a:rPr>
              <a:t>L’Inspection et L’Expertise en revêtement anticorrosion par peinture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7D48996-629F-DE47-9974-D91BE1B6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753" y="2280415"/>
            <a:ext cx="6702200" cy="29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3746" rIns="67491" bIns="33746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</a:pPr>
            <a:r>
              <a:rPr lang="fr-FR" altLang="fr-FR" sz="1500" b="1" dirty="0">
                <a:solidFill>
                  <a:srgbClr val="E32C91"/>
                </a:solidFill>
                <a:latin typeface="Arial" panose="020B0604020202020204" pitchFamily="34" charset="0"/>
              </a:rPr>
              <a:t>Pour autant, le rôle de </a:t>
            </a:r>
            <a:r>
              <a:rPr lang="fr-FR" altLang="fr-FR" sz="1650" b="1" dirty="0">
                <a:solidFill>
                  <a:srgbClr val="E32C91"/>
                </a:solidFill>
                <a:latin typeface="Arial" panose="020B0604020202020204" pitchFamily="34" charset="0"/>
              </a:rPr>
              <a:t>l’Inspecteur</a:t>
            </a:r>
            <a:r>
              <a:rPr lang="fr-FR" altLang="fr-FR" sz="1500" b="1" dirty="0">
                <a:solidFill>
                  <a:srgbClr val="E32C91"/>
                </a:solidFill>
                <a:latin typeface="Arial" panose="020B0604020202020204" pitchFamily="34" charset="0"/>
              </a:rPr>
              <a:t> exclut a priori la p</a:t>
            </a:r>
            <a:r>
              <a:rPr lang="fr-FR" altLang="fr-FR" sz="150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 de décisions.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A5963-CF83-4246-B55C-F04615ED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5" y="2138750"/>
            <a:ext cx="540473" cy="54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72736-3571-A54A-A63C-DE0D02CD9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3" y="2986728"/>
            <a:ext cx="588092" cy="48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75BB73-8C0D-E649-9573-3150904BA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" y="3961399"/>
            <a:ext cx="647616" cy="2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271921-68FA-6C46-BBC9-A090A8647455}"/>
              </a:ext>
            </a:extLst>
          </p:cNvPr>
          <p:cNvGrpSpPr>
            <a:grpSpLocks/>
          </p:cNvGrpSpPr>
          <p:nvPr/>
        </p:nvGrpSpPr>
        <p:grpSpPr bwMode="auto">
          <a:xfrm>
            <a:off x="890473" y="1174354"/>
            <a:ext cx="7322581" cy="1024995"/>
            <a:chOff x="748" y="952"/>
            <a:chExt cx="6151" cy="861"/>
          </a:xfrm>
        </p:grpSpPr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7255C73B-BF79-D44E-8CE1-A18AFDA9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111"/>
              <a:ext cx="2093" cy="550"/>
            </a:xfrm>
            <a:prstGeom prst="flowChartTermina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491" tIns="33746" rIns="67491" bIns="33746" anchor="ctr"/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Production en atelier</a:t>
              </a:r>
              <a:br>
                <a: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Contrôle Qualité ponctuel</a:t>
              </a:r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9304AE0A-131C-BF44-A198-E370C931C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097"/>
              <a:ext cx="2115" cy="557"/>
            </a:xfrm>
            <a:prstGeom prst="flowChartTermina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491" tIns="33746" rIns="67491" bIns="33746" anchor="ctr"/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fr-FR" altLang="fr-FR" sz="1400">
                  <a:latin typeface="Arial" panose="020B0604020202020204" pitchFamily="34" charset="0"/>
                  <a:cs typeface="Arial" panose="020B0604020202020204" pitchFamily="34" charset="0"/>
                </a:rPr>
                <a:t>Chantier extérieur</a:t>
              </a:r>
              <a:br>
                <a:rPr lang="fr-FR" altLang="fr-FR" sz="1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400">
                  <a:latin typeface="Arial" panose="020B0604020202020204" pitchFamily="34" charset="0"/>
                  <a:cs typeface="Arial" panose="020B0604020202020204" pitchFamily="34" charset="0"/>
                </a:rPr>
                <a:t>Suivi Qualité continu</a:t>
              </a:r>
            </a:p>
          </p:txBody>
        </p:sp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AFB6BF95-576A-644F-ABA9-0C0ABD576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952"/>
              <a:ext cx="1768" cy="861"/>
            </a:xfrm>
            <a:prstGeom prst="leftRightArrow">
              <a:avLst>
                <a:gd name="adj1" fmla="val 50000"/>
                <a:gd name="adj2" fmla="val 40878"/>
              </a:avLst>
            </a:prstGeom>
            <a:solidFill>
              <a:srgbClr val="FF0000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491" tIns="33746" rIns="67491" bIns="33746" anchor="ctr"/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fr-FR" altLang="fr-FR" sz="1400" b="1">
                  <a:latin typeface="Arial" panose="020B0604020202020204" pitchFamily="34" charset="0"/>
                  <a:cs typeface="Arial" panose="020B0604020202020204" pitchFamily="34" charset="0"/>
                </a:rPr>
                <a:t>large champ</a:t>
              </a:r>
              <a:br>
                <a:rPr lang="fr-FR" altLang="fr-FR" sz="14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400" b="1">
                  <a:latin typeface="Arial" panose="020B0604020202020204" pitchFamily="34" charset="0"/>
                  <a:cs typeface="Arial" panose="020B0604020202020204" pitchFamily="34" charset="0"/>
                </a:rPr>
                <a:t>d'intervention</a:t>
              </a:r>
            </a:p>
          </p:txBody>
        </p:sp>
      </p:grpSp>
      <p:sp>
        <p:nvSpPr>
          <p:cNvPr id="14" name="Text Box 13">
            <a:extLst>
              <a:ext uri="{FF2B5EF4-FFF2-40B4-BE49-F238E27FC236}">
                <a16:creationId xmlns:a16="http://schemas.microsoft.com/office/drawing/2014/main" id="{5F0D46F8-500D-E54A-975D-310400F5A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706" y="3961399"/>
            <a:ext cx="4996157" cy="29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3746" rIns="67491" bIns="33746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</a:pPr>
            <a:r>
              <a:rPr lang="fr-FR" altLang="fr-FR" sz="1650" b="1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le rôle d'Expert, tel que développé ci-après</a:t>
            </a:r>
            <a:r>
              <a:rPr lang="fr-FR" altLang="fr-FR" sz="1650" dirty="0">
                <a:solidFill>
                  <a:srgbClr val="E3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63EBF6-2CAB-6541-A76B-05504B276E67}"/>
              </a:ext>
            </a:extLst>
          </p:cNvPr>
          <p:cNvGrpSpPr>
            <a:grpSpLocks/>
          </p:cNvGrpSpPr>
          <p:nvPr/>
        </p:nvGrpSpPr>
        <p:grpSpPr bwMode="auto">
          <a:xfrm>
            <a:off x="1511897" y="2745063"/>
            <a:ext cx="7389248" cy="942852"/>
            <a:chOff x="1386" y="2632"/>
            <a:chExt cx="6080" cy="792"/>
          </a:xfrm>
        </p:grpSpPr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EF732F00-C089-6045-B6F8-674549074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2666"/>
              <a:ext cx="1807" cy="758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491" tIns="33746" rIns="67491" bIns="33746" anchor="ctr"/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fr-FR" alt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Concertation</a:t>
              </a:r>
              <a:br>
                <a:rPr lang="fr-FR" alt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préalable</a:t>
              </a:r>
            </a:p>
          </p:txBody>
        </p:sp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5BFDECA4-268A-EA41-B06A-CCAB0C7C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682"/>
              <a:ext cx="1314" cy="725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491" tIns="33746" rIns="67491" bIns="33746" anchor="ctr"/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fr-FR" altLang="fr-FR" sz="1600">
                  <a:latin typeface="Arial" panose="020B0604020202020204" pitchFamily="34" charset="0"/>
                  <a:cs typeface="Arial" panose="020B0604020202020204" pitchFamily="34" charset="0"/>
                </a:rPr>
                <a:t>Clause</a:t>
              </a:r>
              <a:br>
                <a:rPr lang="fr-FR" altLang="fr-FR" sz="16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600">
                  <a:latin typeface="Arial" panose="020B0604020202020204" pitchFamily="34" charset="0"/>
                  <a:cs typeface="Arial" panose="020B0604020202020204" pitchFamily="34" charset="0"/>
                </a:rPr>
                <a:t>écrite</a:t>
              </a:r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1B19984E-41FF-E344-BBDB-A3D7D409B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" y="2632"/>
              <a:ext cx="2398" cy="725"/>
            </a:xfrm>
            <a:prstGeom prst="flowChartAlternateProcess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491" tIns="33746" rIns="67491" bIns="33746" anchor="ctr"/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50"/>
                </a:spcBef>
              </a:pPr>
              <a:r>
                <a:rPr lang="fr-FR" altLang="fr-FR" sz="16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RÔLE ÉTENDU</a:t>
              </a:r>
              <a:br>
                <a:rPr lang="fr-FR" altLang="fr-FR" sz="16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6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(conseil/référent technique,</a:t>
              </a:r>
              <a:br>
                <a:rPr lang="fr-FR" altLang="fr-FR" sz="16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6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et/ou délégation de pouvoir)</a:t>
              </a:r>
            </a:p>
          </p:txBody>
        </p: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7730E64D-5FD9-2849-A367-7A9E2076D283}"/>
                </a:ext>
              </a:extLst>
            </p:cNvPr>
            <p:cNvCxnSpPr>
              <a:cxnSpLocks noChangeShapeType="1"/>
              <a:stCxn id="16" idx="3"/>
              <a:endCxn id="17" idx="1"/>
            </p:cNvCxnSpPr>
            <p:nvPr/>
          </p:nvCxnSpPr>
          <p:spPr bwMode="auto">
            <a:xfrm flipV="1">
              <a:off x="3193" y="3044"/>
              <a:ext cx="193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id="{72B634B9-A664-9546-92BD-4FEDBCB2C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2972"/>
              <a:ext cx="271" cy="135"/>
            </a:xfrm>
            <a:prstGeom prst="rightArrow">
              <a:avLst>
                <a:gd name="adj1" fmla="val 50000"/>
                <a:gd name="adj2" fmla="val 50185"/>
              </a:avLst>
            </a:prstGeom>
            <a:solidFill>
              <a:srgbClr val="FF0000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 sz="1200"/>
            </a:p>
          </p:txBody>
        </p:sp>
      </p:grpSp>
    </p:spTree>
    <p:extLst>
      <p:ext uri="{BB962C8B-B14F-4D97-AF65-F5344CB8AC3E}">
        <p14:creationId xmlns:p14="http://schemas.microsoft.com/office/powerpoint/2010/main" val="3847312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ection ex expertise RPA 2019" id="{FD55268E-7892-D142-B2ED-3A12C3312930}" vid="{029EF1B9-AF2D-A24D-B6C7-AB6900B4579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1266</TotalTime>
  <Words>1661</Words>
  <Application>Microsoft Macintosh PowerPoint</Application>
  <PresentationFormat>Affichage à l'écran (16:9)</PresentationFormat>
  <Paragraphs>266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.AppleSystemUIFont</vt:lpstr>
      <vt:lpstr>Arial</vt:lpstr>
      <vt:lpstr>Arial Gras</vt:lpstr>
      <vt:lpstr>Arial Normal</vt:lpstr>
      <vt:lpstr>Times New Roman</vt:lpstr>
      <vt:lpstr>Wingdings</vt:lpstr>
      <vt:lpstr>Thème Office</vt:lpstr>
      <vt:lpstr>Présentation PowerPoint</vt:lpstr>
      <vt:lpstr>L’Inspection et L’Expertise  en revêtement anticorrosion  par peinture</vt:lpstr>
      <vt:lpstr>Sommaire </vt:lpstr>
      <vt:lpstr>Inspection : cadre historique et  normatif</vt:lpstr>
      <vt:lpstr>Inspection : cadre historique et  normatif</vt:lpstr>
      <vt:lpstr>Inspection : cadre historique et  normatif</vt:lpstr>
      <vt:lpstr>Inspection : le rôle de l’inspecteur</vt:lpstr>
      <vt:lpstr>Inspection : éthique et déontologie</vt:lpstr>
      <vt:lpstr>L’Inspection : vers un rôle étendu… ? </vt:lpstr>
      <vt:lpstr>Expertise : définitions</vt:lpstr>
      <vt:lpstr>Le rôle de l’Expert</vt:lpstr>
      <vt:lpstr>Le rôle de l’Expert</vt:lpstr>
      <vt:lpstr>Expertise : conclusion</vt:lpstr>
      <vt:lpstr>Quelles compétences communes ?</vt:lpstr>
      <vt:lpstr>Quelles capacités spécifiques reconnues pour l’Expert ?</vt:lpstr>
      <vt:lpstr>Interactions / collaboration entre les deux ?</vt:lpstr>
      <vt:lpstr>Passage d’ inspecteur à expert ? </vt:lpstr>
      <vt:lpstr>Retour d’expérience</vt:lpstr>
      <vt:lpstr>Rex terrain – Suivi qualité – Traitement non-conformité </vt:lpstr>
      <vt:lpstr> Acte I - Mission d'Inspection </vt:lpstr>
      <vt:lpstr>Acte II – Résultat Inspection...</vt:lpstr>
      <vt:lpstr>Acte II – Résultat Inspection...</vt:lpstr>
      <vt:lpstr>Acte II – Résultat Inspection...</vt:lpstr>
      <vt:lpstr>Acte II – Fin de la Mission d’inspection...</vt:lpstr>
      <vt:lpstr>Acte III – Expertise pour la recherche des causes...</vt:lpstr>
      <vt:lpstr>Acte III – Différents essais </vt:lpstr>
      <vt:lpstr>Acte IV– Expertise-Résolution de la non-conformité :</vt:lpstr>
      <vt:lpstr>MERCI  de votre aimable  attention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ZARKA</dc:creator>
  <cp:lastModifiedBy>Philippe ZARKA</cp:lastModifiedBy>
  <cp:revision>40</cp:revision>
  <cp:lastPrinted>2019-01-23T18:34:33Z</cp:lastPrinted>
  <dcterms:created xsi:type="dcterms:W3CDTF">2019-02-05T15:02:31Z</dcterms:created>
  <dcterms:modified xsi:type="dcterms:W3CDTF">2019-03-05T15:19:30Z</dcterms:modified>
</cp:coreProperties>
</file>